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08" r:id="rId5"/>
    <p:sldId id="257" r:id="rId6"/>
    <p:sldId id="313" r:id="rId7"/>
    <p:sldId id="277" r:id="rId8"/>
    <p:sldId id="275" r:id="rId9"/>
    <p:sldId id="276" r:id="rId10"/>
    <p:sldId id="298" r:id="rId11"/>
    <p:sldId id="309" r:id="rId12"/>
    <p:sldId id="314" r:id="rId13"/>
    <p:sldId id="317" r:id="rId14"/>
    <p:sldId id="318" r:id="rId15"/>
    <p:sldId id="310" r:id="rId16"/>
    <p:sldId id="296" r:id="rId17"/>
    <p:sldId id="295" r:id="rId18"/>
    <p:sldId id="266" r:id="rId19"/>
    <p:sldId id="319" r:id="rId20"/>
    <p:sldId id="305" r:id="rId21"/>
    <p:sldId id="306" r:id="rId22"/>
    <p:sldId id="267" r:id="rId23"/>
    <p:sldId id="311" r:id="rId24"/>
    <p:sldId id="320" r:id="rId25"/>
    <p:sldId id="312" r:id="rId26"/>
    <p:sldId id="321" r:id="rId27"/>
    <p:sldId id="322" r:id="rId28"/>
    <p:sldId id="29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A881C-D118-42EE-8A2F-2A53EFCCB016}" v="23" dt="2026-01-30T16:54:20.591"/>
    <p1510:client id="{5DC3751A-AA80-AB36-1740-41CE128C79EC}" v="10" dt="2026-01-30T16:52:50.731"/>
    <p1510:client id="{6FE0A746-DAE7-02E2-F629-A12E9002286E}" v="16" dt="2026-01-30T01:09:58.033"/>
    <p1510:client id="{76A1B9D4-66CC-F98B-CCDA-08EEBD86C5E3}" v="8" dt="2026-01-29T21:25:44.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7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4087BCC-8893-4C88-A99B-3BFFBD433C09}" type="datetimeFigureOut">
              <a:rPr lang="en-US" smtClean="0"/>
              <a:t>1/30/2026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29B7A4-FA35-4558-95BF-2C60897E40DA}" type="slidenum">
              <a:rPr lang="en-US" smtClean="0"/>
              <a:t>‹#›</a:t>
            </a:fld>
            <a:endParaRPr lang="en-US"/>
          </a:p>
        </p:txBody>
      </p:sp>
    </p:spTree>
    <p:extLst>
      <p:ext uri="{BB962C8B-B14F-4D97-AF65-F5344CB8AC3E}">
        <p14:creationId xmlns:p14="http://schemas.microsoft.com/office/powerpoint/2010/main" val="184608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E20658-B0A1-4C9A-B94E-728BFA26B57F}" type="datetimeFigureOut">
              <a:rPr lang="en-US" smtClean="0"/>
              <a:t>1/30/2026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745E99-3413-4A02-BC99-A67A82228B63}" type="slidenum">
              <a:rPr lang="en-US" smtClean="0"/>
              <a:t>‹#›</a:t>
            </a:fld>
            <a:endParaRPr lang="en-US"/>
          </a:p>
        </p:txBody>
      </p:sp>
    </p:spTree>
    <p:extLst>
      <p:ext uri="{BB962C8B-B14F-4D97-AF65-F5344CB8AC3E}">
        <p14:creationId xmlns:p14="http://schemas.microsoft.com/office/powerpoint/2010/main" val="193705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2</a:t>
            </a:fld>
            <a:endParaRPr lang="en-US"/>
          </a:p>
        </p:txBody>
      </p:sp>
    </p:spTree>
    <p:extLst>
      <p:ext uri="{BB962C8B-B14F-4D97-AF65-F5344CB8AC3E}">
        <p14:creationId xmlns:p14="http://schemas.microsoft.com/office/powerpoint/2010/main" val="405107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18</a:t>
            </a:fld>
            <a:endParaRPr lang="en-US"/>
          </a:p>
        </p:txBody>
      </p:sp>
    </p:spTree>
    <p:extLst>
      <p:ext uri="{BB962C8B-B14F-4D97-AF65-F5344CB8AC3E}">
        <p14:creationId xmlns:p14="http://schemas.microsoft.com/office/powerpoint/2010/main" val="183981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19</a:t>
            </a:fld>
            <a:endParaRPr lang="en-US"/>
          </a:p>
        </p:txBody>
      </p:sp>
    </p:spTree>
    <p:extLst>
      <p:ext uri="{BB962C8B-B14F-4D97-AF65-F5344CB8AC3E}">
        <p14:creationId xmlns:p14="http://schemas.microsoft.com/office/powerpoint/2010/main" val="270801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25</a:t>
            </a:fld>
            <a:endParaRPr lang="en-US"/>
          </a:p>
        </p:txBody>
      </p:sp>
    </p:spTree>
    <p:extLst>
      <p:ext uri="{BB962C8B-B14F-4D97-AF65-F5344CB8AC3E}">
        <p14:creationId xmlns:p14="http://schemas.microsoft.com/office/powerpoint/2010/main" val="94120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4</a:t>
            </a:fld>
            <a:endParaRPr lang="en-US"/>
          </a:p>
        </p:txBody>
      </p:sp>
    </p:spTree>
    <p:extLst>
      <p:ext uri="{BB962C8B-B14F-4D97-AF65-F5344CB8AC3E}">
        <p14:creationId xmlns:p14="http://schemas.microsoft.com/office/powerpoint/2010/main" val="321346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5</a:t>
            </a:fld>
            <a:endParaRPr lang="en-US"/>
          </a:p>
        </p:txBody>
      </p:sp>
    </p:spTree>
    <p:extLst>
      <p:ext uri="{BB962C8B-B14F-4D97-AF65-F5344CB8AC3E}">
        <p14:creationId xmlns:p14="http://schemas.microsoft.com/office/powerpoint/2010/main" val="18725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6</a:t>
            </a:fld>
            <a:endParaRPr lang="en-US"/>
          </a:p>
        </p:txBody>
      </p:sp>
    </p:spTree>
    <p:extLst>
      <p:ext uri="{BB962C8B-B14F-4D97-AF65-F5344CB8AC3E}">
        <p14:creationId xmlns:p14="http://schemas.microsoft.com/office/powerpoint/2010/main" val="96278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7</a:t>
            </a:fld>
            <a:endParaRPr lang="en-US"/>
          </a:p>
        </p:txBody>
      </p:sp>
    </p:spTree>
    <p:extLst>
      <p:ext uri="{BB962C8B-B14F-4D97-AF65-F5344CB8AC3E}">
        <p14:creationId xmlns:p14="http://schemas.microsoft.com/office/powerpoint/2010/main" val="406540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99D8-7E5A-66D8-C866-FB480CEFE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C4B52-E3EF-7FD0-6870-EC3018660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C100B-B669-3362-2C7D-C3766F4059D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82C22F1-19F4-4FFB-F4F4-FBFD1AE3C81B}"/>
              </a:ext>
            </a:extLst>
          </p:cNvPr>
          <p:cNvSpPr>
            <a:spLocks noGrp="1"/>
          </p:cNvSpPr>
          <p:nvPr>
            <p:ph type="sldNum" sz="quarter" idx="5"/>
          </p:nvPr>
        </p:nvSpPr>
        <p:spPr/>
        <p:txBody>
          <a:bodyPr/>
          <a:lstStyle/>
          <a:p>
            <a:fld id="{BC745E99-3413-4A02-BC99-A67A82228B63}" type="slidenum">
              <a:rPr lang="en-US" smtClean="0"/>
              <a:t>8</a:t>
            </a:fld>
            <a:endParaRPr lang="en-US"/>
          </a:p>
        </p:txBody>
      </p:sp>
    </p:spTree>
    <p:extLst>
      <p:ext uri="{BB962C8B-B14F-4D97-AF65-F5344CB8AC3E}">
        <p14:creationId xmlns:p14="http://schemas.microsoft.com/office/powerpoint/2010/main" val="359019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Universal</a:t>
            </a:r>
          </a:p>
          <a:p>
            <a:r>
              <a:rPr lang="en-CA"/>
              <a:t>Andrea to present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9FF254-6678-4D08-8E2F-0C68BF0050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1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15</a:t>
            </a:fld>
            <a:endParaRPr lang="en-US"/>
          </a:p>
        </p:txBody>
      </p:sp>
    </p:spTree>
    <p:extLst>
      <p:ext uri="{BB962C8B-B14F-4D97-AF65-F5344CB8AC3E}">
        <p14:creationId xmlns:p14="http://schemas.microsoft.com/office/powerpoint/2010/main" val="163631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745E99-3413-4A02-BC99-A67A82228B63}" type="slidenum">
              <a:rPr lang="en-US" smtClean="0"/>
              <a:t>17</a:t>
            </a:fld>
            <a:endParaRPr lang="en-US"/>
          </a:p>
        </p:txBody>
      </p:sp>
    </p:spTree>
    <p:extLst>
      <p:ext uri="{BB962C8B-B14F-4D97-AF65-F5344CB8AC3E}">
        <p14:creationId xmlns:p14="http://schemas.microsoft.com/office/powerpoint/2010/main" val="231634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8699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1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73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35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4590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86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04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871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35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716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064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3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PQsB2dMrn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hyteridge@pembinatrails.ca" TargetMode="External"/><Relationship Id="rId2" Type="http://schemas.openxmlformats.org/officeDocument/2006/relationships/hyperlink" Target="https://www.pembinatrails.ca/whyteridge/page/12762/how-to-regis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binatrails.ca/page/785/school-locat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47DF-2A15-CC4D-791D-456B559FDA1A}"/>
              </a:ext>
            </a:extLst>
          </p:cNvPr>
          <p:cNvSpPr>
            <a:spLocks noGrp="1"/>
          </p:cNvSpPr>
          <p:nvPr>
            <p:ph type="title"/>
          </p:nvPr>
        </p:nvSpPr>
        <p:spPr/>
        <p:txBody>
          <a:bodyPr/>
          <a:lstStyle/>
          <a:p>
            <a:r>
              <a:rPr lang="en-US">
                <a:solidFill>
                  <a:srgbClr val="009999"/>
                </a:solidFill>
                <a:latin typeface="Arial Rounded MT Bold" panose="020F0704030504030204" pitchFamily="34" charset="0"/>
              </a:rPr>
              <a:t>A Day in Kindergarten!</a:t>
            </a:r>
          </a:p>
        </p:txBody>
      </p:sp>
      <p:pic>
        <p:nvPicPr>
          <p:cNvPr id="5" name="Online Media 6">
            <a:hlinkClick r:id="" action="ppaction://media"/>
            <a:extLst>
              <a:ext uri="{FF2B5EF4-FFF2-40B4-BE49-F238E27FC236}">
                <a16:creationId xmlns:a16="http://schemas.microsoft.com/office/drawing/2014/main" id="{91DAFF10-F269-D19F-2E4A-1C913F0F7A9D}"/>
              </a:ext>
            </a:extLst>
          </p:cNvPr>
          <p:cNvPicPr>
            <a:picLocks noRot="1" noChangeAspect="1"/>
          </p:cNvPicPr>
          <p:nvPr>
            <a:videoFile r:link="rId1"/>
          </p:nvPr>
        </p:nvPicPr>
        <p:blipFill>
          <a:blip r:embed="rId3"/>
          <a:stretch>
            <a:fillRect/>
          </a:stretch>
        </p:blipFill>
        <p:spPr>
          <a:xfrm>
            <a:off x="1316144" y="1524423"/>
            <a:ext cx="6773332" cy="3810000"/>
          </a:xfrm>
          <a:prstGeom prst="rect">
            <a:avLst/>
          </a:prstGeom>
        </p:spPr>
      </p:pic>
    </p:spTree>
    <p:extLst>
      <p:ext uri="{BB962C8B-B14F-4D97-AF65-F5344CB8AC3E}">
        <p14:creationId xmlns:p14="http://schemas.microsoft.com/office/powerpoint/2010/main" val="178900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3B3D-EABF-3E52-0EAF-331BA96BE990}"/>
              </a:ext>
            </a:extLst>
          </p:cNvPr>
          <p:cNvSpPr>
            <a:spLocks noGrp="1"/>
          </p:cNvSpPr>
          <p:nvPr>
            <p:ph type="title"/>
          </p:nvPr>
        </p:nvSpPr>
        <p:spPr/>
        <p:txBody>
          <a:bodyPr/>
          <a:lstStyle/>
          <a:p>
            <a:r>
              <a:rPr lang="en-US" sz="4000" b="1">
                <a:solidFill>
                  <a:srgbClr val="009999"/>
                </a:solidFill>
                <a:latin typeface="Arial Rounded MT Bold"/>
              </a:rPr>
              <a:t>Daily Schedule</a:t>
            </a:r>
          </a:p>
        </p:txBody>
      </p:sp>
      <p:sp>
        <p:nvSpPr>
          <p:cNvPr id="3" name="Content Placeholder 2">
            <a:extLst>
              <a:ext uri="{FF2B5EF4-FFF2-40B4-BE49-F238E27FC236}">
                <a16:creationId xmlns:a16="http://schemas.microsoft.com/office/drawing/2014/main" id="{CDDC556B-8A93-2A64-8FD5-E9D36342159B}"/>
              </a:ext>
            </a:extLst>
          </p:cNvPr>
          <p:cNvSpPr>
            <a:spLocks noGrp="1"/>
          </p:cNvSpPr>
          <p:nvPr>
            <p:ph idx="1"/>
          </p:nvPr>
        </p:nvSpPr>
        <p:spPr/>
        <p:txBody>
          <a:bodyPr vert="horz" lIns="91440" tIns="45720" rIns="91440" bIns="45720" rtlCol="0" anchor="t">
            <a:normAutofit/>
          </a:bodyPr>
          <a:lstStyle/>
          <a:p>
            <a:pPr algn="ctr"/>
            <a:r>
              <a:rPr lang="en-US" sz="2800">
                <a:highlight>
                  <a:srgbClr val="FFFFFF"/>
                </a:highlight>
                <a:latin typeface="Arial"/>
                <a:cs typeface="Arial"/>
              </a:rPr>
              <a:t>O Canada and the Land Acknowledgement</a:t>
            </a:r>
          </a:p>
          <a:p>
            <a:pPr algn="ctr"/>
            <a:r>
              <a:rPr lang="en-US" sz="2800">
                <a:highlight>
                  <a:srgbClr val="FFFFFF"/>
                </a:highlight>
                <a:latin typeface="Arial"/>
                <a:cs typeface="Arial"/>
              </a:rPr>
              <a:t>Songs and Movement</a:t>
            </a:r>
          </a:p>
          <a:p>
            <a:pPr algn="ctr"/>
            <a:r>
              <a:rPr lang="en-US" sz="2800">
                <a:highlight>
                  <a:srgbClr val="FFFFFF"/>
                </a:highlight>
                <a:latin typeface="Arial"/>
                <a:cs typeface="Arial"/>
              </a:rPr>
              <a:t>Job of the Day</a:t>
            </a:r>
          </a:p>
          <a:p>
            <a:pPr algn="ctr"/>
            <a:r>
              <a:rPr lang="en-US" sz="2800">
                <a:highlight>
                  <a:srgbClr val="FFFFFF"/>
                </a:highlight>
                <a:latin typeface="Arial"/>
                <a:cs typeface="Arial"/>
              </a:rPr>
              <a:t>Specialist (Gym, Music or Library)</a:t>
            </a:r>
          </a:p>
          <a:p>
            <a:pPr algn="ctr"/>
            <a:r>
              <a:rPr lang="en-US" sz="2800">
                <a:highlight>
                  <a:srgbClr val="FFFFFF"/>
                </a:highlight>
                <a:latin typeface="Arial"/>
                <a:cs typeface="Arial"/>
              </a:rPr>
              <a:t>Snack and Chat</a:t>
            </a:r>
          </a:p>
          <a:p>
            <a:pPr algn="ctr"/>
            <a:r>
              <a:rPr lang="en-US" sz="2800">
                <a:highlight>
                  <a:srgbClr val="FFFFFF"/>
                </a:highlight>
                <a:latin typeface="Arial"/>
                <a:cs typeface="Arial"/>
              </a:rPr>
              <a:t>Playtime</a:t>
            </a:r>
          </a:p>
          <a:p>
            <a:pPr algn="ctr"/>
            <a:r>
              <a:rPr lang="en-US" sz="2800">
                <a:highlight>
                  <a:srgbClr val="FFFFFF"/>
                </a:highlight>
                <a:latin typeface="Arial"/>
                <a:cs typeface="Arial"/>
              </a:rPr>
              <a:t>Story/Game/Play Structure</a:t>
            </a:r>
          </a:p>
          <a:p>
            <a:pPr algn="ctr"/>
            <a:r>
              <a:rPr lang="en-US" sz="2800">
                <a:highlight>
                  <a:srgbClr val="FFFFFF"/>
                </a:highlight>
                <a:latin typeface="Arial"/>
                <a:cs typeface="Arial"/>
              </a:rPr>
              <a:t>Home time</a:t>
            </a:r>
          </a:p>
          <a:p>
            <a:endParaRPr lang="en-US">
              <a:cs typeface="Arial"/>
            </a:endParaRPr>
          </a:p>
        </p:txBody>
      </p:sp>
    </p:spTree>
    <p:extLst>
      <p:ext uri="{BB962C8B-B14F-4D97-AF65-F5344CB8AC3E}">
        <p14:creationId xmlns:p14="http://schemas.microsoft.com/office/powerpoint/2010/main" val="3631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5A548D-D2D3-086D-1DCB-517A9AC754A2}"/>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F832009-76D0-C013-1089-5DF1AEF1EBC0}"/>
              </a:ext>
            </a:extLst>
          </p:cNvPr>
          <p:cNvSpPr>
            <a:spLocks noGrp="1"/>
          </p:cNvSpPr>
          <p:nvPr>
            <p:ph type="title"/>
          </p:nvPr>
        </p:nvSpPr>
        <p:spPr>
          <a:xfrm>
            <a:off x="457200" y="274638"/>
            <a:ext cx="8411570" cy="1143000"/>
          </a:xfrm>
        </p:spPr>
        <p:txBody>
          <a:bodyPr>
            <a:noAutofit/>
          </a:bodyPr>
          <a:lstStyle/>
          <a:p>
            <a:r>
              <a:rPr lang="en-US" sz="4000">
                <a:solidFill>
                  <a:srgbClr val="009999"/>
                </a:solidFill>
                <a:highlight>
                  <a:srgbClr val="FFFFFF"/>
                </a:highlight>
                <a:latin typeface="Arial Rounded MT Bold"/>
              </a:rPr>
              <a:t>Three hours goes by quickly, but we get a lot done!</a:t>
            </a:r>
            <a:endParaRPr lang="en-US" sz="4000"/>
          </a:p>
        </p:txBody>
      </p:sp>
      <p:pic>
        <p:nvPicPr>
          <p:cNvPr id="2" name="Picture 1" descr="A group of children walking on a path&#10;&#10;AI-generated content may be incorrect.">
            <a:extLst>
              <a:ext uri="{FF2B5EF4-FFF2-40B4-BE49-F238E27FC236}">
                <a16:creationId xmlns:a16="http://schemas.microsoft.com/office/drawing/2014/main" id="{5CB7842E-63D2-812F-568B-C2A09B1B485F}"/>
              </a:ext>
            </a:extLst>
          </p:cNvPr>
          <p:cNvPicPr>
            <a:picLocks noChangeAspect="1"/>
          </p:cNvPicPr>
          <p:nvPr/>
        </p:nvPicPr>
        <p:blipFill>
          <a:blip r:embed="rId2"/>
          <a:stretch>
            <a:fillRect/>
          </a:stretch>
        </p:blipFill>
        <p:spPr>
          <a:xfrm>
            <a:off x="1181953" y="1912677"/>
            <a:ext cx="3390900" cy="4533900"/>
          </a:xfrm>
          <a:prstGeom prst="rect">
            <a:avLst/>
          </a:prstGeom>
        </p:spPr>
      </p:pic>
      <p:pic>
        <p:nvPicPr>
          <p:cNvPr id="3" name="Picture 2" descr="A blue tarp with backpacks on it&#10;&#10;AI-generated content may be incorrect.">
            <a:extLst>
              <a:ext uri="{FF2B5EF4-FFF2-40B4-BE49-F238E27FC236}">
                <a16:creationId xmlns:a16="http://schemas.microsoft.com/office/drawing/2014/main" id="{760E87F2-0F97-0BA4-70B6-E24D9FE04639}"/>
              </a:ext>
            </a:extLst>
          </p:cNvPr>
          <p:cNvPicPr>
            <a:picLocks noChangeAspect="1"/>
          </p:cNvPicPr>
          <p:nvPr/>
        </p:nvPicPr>
        <p:blipFill>
          <a:blip r:embed="rId3"/>
          <a:stretch>
            <a:fillRect/>
          </a:stretch>
        </p:blipFill>
        <p:spPr>
          <a:xfrm>
            <a:off x="4662132" y="1912676"/>
            <a:ext cx="3390900" cy="4533900"/>
          </a:xfrm>
          <a:prstGeom prst="rect">
            <a:avLst/>
          </a:prstGeom>
        </p:spPr>
      </p:pic>
    </p:spTree>
    <p:extLst>
      <p:ext uri="{BB962C8B-B14F-4D97-AF65-F5344CB8AC3E}">
        <p14:creationId xmlns:p14="http://schemas.microsoft.com/office/powerpoint/2010/main" val="13087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83BD-74A8-63EE-7538-8DC82719BBFB}"/>
              </a:ext>
            </a:extLst>
          </p:cNvPr>
          <p:cNvSpPr>
            <a:spLocks noGrp="1"/>
          </p:cNvSpPr>
          <p:nvPr>
            <p:ph type="title"/>
          </p:nvPr>
        </p:nvSpPr>
        <p:spPr/>
        <p:txBody>
          <a:bodyPr/>
          <a:lstStyle/>
          <a:p>
            <a:r>
              <a:rPr lang="en-US" b="1">
                <a:solidFill>
                  <a:srgbClr val="009999"/>
                </a:solidFill>
                <a:latin typeface="Arial Rounded MT Bold" panose="020F0704030504030204" pitchFamily="34" charset="0"/>
                <a:cs typeface="Arial"/>
              </a:rPr>
              <a:t>How to Register</a:t>
            </a:r>
            <a:endParaRPr lang="en-US"/>
          </a:p>
        </p:txBody>
      </p:sp>
      <p:sp>
        <p:nvSpPr>
          <p:cNvPr id="10" name="TextBox 9">
            <a:extLst>
              <a:ext uri="{FF2B5EF4-FFF2-40B4-BE49-F238E27FC236}">
                <a16:creationId xmlns:a16="http://schemas.microsoft.com/office/drawing/2014/main" id="{FD09B89D-B109-2687-8B8A-939E680509B4}"/>
              </a:ext>
            </a:extLst>
          </p:cNvPr>
          <p:cNvSpPr txBox="1"/>
          <p:nvPr/>
        </p:nvSpPr>
        <p:spPr>
          <a:xfrm>
            <a:off x="533400" y="1600200"/>
            <a:ext cx="7848872" cy="3693319"/>
          </a:xfrm>
          <a:prstGeom prst="rect">
            <a:avLst/>
          </a:prstGeom>
          <a:noFill/>
        </p:spPr>
        <p:txBody>
          <a:bodyPr wrap="square" lIns="91440" tIns="45720" rIns="91440" bIns="45720" rtlCol="0" anchor="t">
            <a:spAutoFit/>
          </a:bodyPr>
          <a:lstStyle/>
          <a:p>
            <a:r>
              <a:rPr lang="en-CA"/>
              <a:t>Register Online by </a:t>
            </a:r>
            <a:r>
              <a:rPr lang="en-CA">
                <a:hlinkClick r:id="rId2"/>
              </a:rPr>
              <a:t>visiting our website </a:t>
            </a:r>
            <a:r>
              <a:rPr lang="en-CA"/>
              <a:t>(you can also register in person or by contacting the office 204-488-4245):</a:t>
            </a:r>
          </a:p>
          <a:p>
            <a:endParaRPr lang="en-CA"/>
          </a:p>
          <a:p>
            <a:pPr marL="285750" indent="-285750">
              <a:buFont typeface="Courier New" panose="02070309020205020404" pitchFamily="49" charset="0"/>
              <a:buChar char="o"/>
            </a:pPr>
            <a:r>
              <a:rPr lang="en-US"/>
              <a:t>Complete the </a:t>
            </a:r>
            <a:r>
              <a:rPr lang="en-US">
                <a:ea typeface="+mn-lt"/>
                <a:cs typeface="+mn-lt"/>
              </a:rPr>
              <a:t>registration form</a:t>
            </a:r>
            <a:endParaRPr lang="en-US">
              <a:cs typeface="Arial"/>
            </a:endParaRPr>
          </a:p>
          <a:p>
            <a:pPr marL="285750" indent="-285750">
              <a:buFont typeface="Courier New" panose="02070309020205020404" pitchFamily="49" charset="0"/>
              <a:buChar char="o"/>
            </a:pPr>
            <a:r>
              <a:rPr lang="en-US"/>
              <a:t>Attach your child’s birth certificate</a:t>
            </a:r>
            <a:endParaRPr lang="en-US">
              <a:cs typeface="Arial"/>
            </a:endParaRPr>
          </a:p>
          <a:p>
            <a:pPr marL="285750" indent="-285750">
              <a:buFont typeface="Courier New" panose="02070309020205020404" pitchFamily="49" charset="0"/>
              <a:buChar char="o"/>
            </a:pPr>
            <a:r>
              <a:rPr lang="en-US"/>
              <a:t>Provide proof of residency (lease agreement, mortgage documents, or a utility bill)</a:t>
            </a:r>
            <a:endParaRPr lang="en-US">
              <a:cs typeface="Arial"/>
            </a:endParaRPr>
          </a:p>
          <a:p>
            <a:pPr marL="285750" indent="-285750">
              <a:buFont typeface="Courier New" panose="02070309020205020404" pitchFamily="49" charset="0"/>
              <a:buChar char="o"/>
            </a:pPr>
            <a:r>
              <a:rPr lang="en-US">
                <a:cs typeface="Arial"/>
              </a:rPr>
              <a:t>Email all documents to </a:t>
            </a:r>
            <a:r>
              <a:rPr lang="en-US">
                <a:cs typeface="Arial"/>
                <a:hlinkClick r:id="rId3"/>
              </a:rPr>
              <a:t>Whyte Ridge School</a:t>
            </a:r>
            <a:endParaRPr lang="en-US">
              <a:cs typeface="Arial"/>
            </a:endParaRPr>
          </a:p>
          <a:p>
            <a:endParaRPr lang="en-CA"/>
          </a:p>
          <a:p>
            <a:r>
              <a:rPr lang="en-CA"/>
              <a:t>For newcomer families to Canada (not permanent residents) please see someone in the office (or call 204-488-4245)</a:t>
            </a:r>
            <a:endParaRPr lang="en-CA">
              <a:cs typeface="Arial"/>
            </a:endParaRPr>
          </a:p>
          <a:p>
            <a:endParaRPr lang="en-CA"/>
          </a:p>
          <a:p>
            <a:endParaRPr lang="en-CA"/>
          </a:p>
        </p:txBody>
      </p:sp>
    </p:spTree>
    <p:extLst>
      <p:ext uri="{BB962C8B-B14F-4D97-AF65-F5344CB8AC3E}">
        <p14:creationId xmlns:p14="http://schemas.microsoft.com/office/powerpoint/2010/main" val="374182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569F6-D1FF-6F2F-9381-01811228A3ED}"/>
              </a:ext>
            </a:extLst>
          </p:cNvPr>
          <p:cNvPicPr>
            <a:picLocks noChangeAspect="1"/>
          </p:cNvPicPr>
          <p:nvPr/>
        </p:nvPicPr>
        <p:blipFill>
          <a:blip r:embed="rId3"/>
          <a:stretch>
            <a:fillRect/>
          </a:stretch>
        </p:blipFill>
        <p:spPr>
          <a:xfrm>
            <a:off x="0" y="685800"/>
            <a:ext cx="9144000" cy="4711182"/>
          </a:xfrm>
          <a:prstGeom prst="rect">
            <a:avLst/>
          </a:prstGeom>
        </p:spPr>
      </p:pic>
      <p:sp>
        <p:nvSpPr>
          <p:cNvPr id="5" name="Arrow: Down 4">
            <a:extLst>
              <a:ext uri="{FF2B5EF4-FFF2-40B4-BE49-F238E27FC236}">
                <a16:creationId xmlns:a16="http://schemas.microsoft.com/office/drawing/2014/main" id="{547E825B-A651-49F6-AC9F-1E4DD97896E6}"/>
              </a:ext>
            </a:extLst>
          </p:cNvPr>
          <p:cNvSpPr/>
          <p:nvPr/>
        </p:nvSpPr>
        <p:spPr>
          <a:xfrm rot="8470298">
            <a:off x="2195596" y="1207938"/>
            <a:ext cx="363814" cy="2513576"/>
          </a:xfrm>
          <a:prstGeom prst="downArrow">
            <a:avLst/>
          </a:prstGeom>
          <a:solidFill>
            <a:srgbClr val="0099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6755970"/>
      </p:ext>
    </p:extLst>
  </p:cSld>
  <p:clrMapOvr>
    <a:masterClrMapping/>
  </p:clrMapOvr>
  <mc:AlternateContent xmlns:mc="http://schemas.openxmlformats.org/markup-compatibility/2006" xmlns:p14="http://schemas.microsoft.com/office/powerpoint/2010/main">
    <mc:Choice Requires="p14">
      <p:transition spd="slow" p14:dur="70000" advClick="0" advTm="0"/>
    </mc:Choice>
    <mc:Fallback xmlns="">
      <p:transition spd="slow"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425924-F8EA-B211-C074-8567BC5E964A}"/>
              </a:ext>
            </a:extLst>
          </p:cNvPr>
          <p:cNvPicPr>
            <a:picLocks noChangeAspect="1"/>
          </p:cNvPicPr>
          <p:nvPr/>
        </p:nvPicPr>
        <p:blipFill>
          <a:blip r:embed="rId2"/>
          <a:stretch>
            <a:fillRect/>
          </a:stretch>
        </p:blipFill>
        <p:spPr>
          <a:xfrm>
            <a:off x="152400" y="1066800"/>
            <a:ext cx="9144000" cy="3956381"/>
          </a:xfrm>
          <a:prstGeom prst="rect">
            <a:avLst/>
          </a:prstGeom>
        </p:spPr>
      </p:pic>
      <p:sp>
        <p:nvSpPr>
          <p:cNvPr id="8" name="Arrow: Down 7">
            <a:extLst>
              <a:ext uri="{FF2B5EF4-FFF2-40B4-BE49-F238E27FC236}">
                <a16:creationId xmlns:a16="http://schemas.microsoft.com/office/drawing/2014/main" id="{589E2B9F-A6A8-256D-25BA-F713996E3184}"/>
              </a:ext>
            </a:extLst>
          </p:cNvPr>
          <p:cNvSpPr/>
          <p:nvPr/>
        </p:nvSpPr>
        <p:spPr>
          <a:xfrm rot="4114129">
            <a:off x="5778849" y="2416741"/>
            <a:ext cx="363814" cy="2513576"/>
          </a:xfrm>
          <a:prstGeom prst="downArrow">
            <a:avLst/>
          </a:prstGeom>
          <a:solidFill>
            <a:srgbClr val="0099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341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071" y="41803"/>
            <a:ext cx="5382792" cy="1366400"/>
          </a:xfrm>
          <a:prstGeom prst="rect">
            <a:avLst/>
          </a:prstGeom>
        </p:spPr>
        <p:txBody>
          <a:bodyPr vert="horz" wrap="square" lIns="0" tIns="12065" rIns="0" bIns="0" rtlCol="0">
            <a:spAutoFit/>
          </a:bodyPr>
          <a:lstStyle/>
          <a:p>
            <a:pPr marL="12700" algn="l">
              <a:spcBef>
                <a:spcPts val="95"/>
              </a:spcBef>
            </a:pPr>
            <a:r>
              <a:rPr lang="en-US" b="1" spc="-5">
                <a:solidFill>
                  <a:srgbClr val="009999"/>
                </a:solidFill>
                <a:latin typeface="Arial Rounded MT Bold"/>
              </a:rPr>
              <a:t>Registration, cont'd</a:t>
            </a:r>
            <a:br>
              <a:rPr lang="en-US" b="1" spc="-5"/>
            </a:br>
            <a:r>
              <a:rPr lang="en-US" b="1" spc="-5">
                <a:solidFill>
                  <a:schemeClr val="tx2"/>
                </a:solidFill>
              </a:rPr>
              <a:t> </a:t>
            </a:r>
            <a:endParaRPr b="1" spc="-5">
              <a:solidFill>
                <a:schemeClr val="tx2"/>
              </a:solidFill>
            </a:endParaRPr>
          </a:p>
        </p:txBody>
      </p:sp>
      <p:sp>
        <p:nvSpPr>
          <p:cNvPr id="3" name="object 3"/>
          <p:cNvSpPr txBox="1"/>
          <p:nvPr/>
        </p:nvSpPr>
        <p:spPr>
          <a:xfrm>
            <a:off x="4359" y="1115581"/>
            <a:ext cx="5521207" cy="5763757"/>
          </a:xfrm>
          <a:prstGeom prst="rect">
            <a:avLst/>
          </a:prstGeom>
        </p:spPr>
        <p:txBody>
          <a:bodyPr vert="horz" wrap="square" lIns="0" tIns="109855" rIns="0" bIns="0" rtlCol="0" anchor="t">
            <a:spAutoFit/>
          </a:bodyPr>
          <a:lstStyle/>
          <a:p>
            <a:pPr marL="355600" indent="-342900">
              <a:spcBef>
                <a:spcPts val="770"/>
              </a:spcBef>
              <a:buFont typeface="Arial"/>
              <a:buChar char="•"/>
              <a:tabLst>
                <a:tab pos="354965" algn="l"/>
                <a:tab pos="355600" algn="l"/>
              </a:tabLst>
            </a:pPr>
            <a:r>
              <a:rPr lang="en-US" sz="2400" spc="-5">
                <a:latin typeface="Arial"/>
                <a:cs typeface="Arial"/>
              </a:rPr>
              <a:t>Fill out all sections of the registration form</a:t>
            </a:r>
            <a:endParaRPr lang="en-US" sz="2400">
              <a:cs typeface="Arial"/>
            </a:endParaRPr>
          </a:p>
          <a:p>
            <a:pPr marL="355600" indent="-342900">
              <a:spcBef>
                <a:spcPts val="770"/>
              </a:spcBef>
              <a:buFont typeface="Arial"/>
              <a:buChar char="•"/>
              <a:tabLst>
                <a:tab pos="354965" algn="l"/>
                <a:tab pos="355600" algn="l"/>
              </a:tabLst>
            </a:pPr>
            <a:r>
              <a:rPr lang="en-US" sz="2400" spc="-5">
                <a:latin typeface="Arial"/>
                <a:cs typeface="Arial"/>
              </a:rPr>
              <a:t>Please indicate all languages spoken at home, even if not the primary language</a:t>
            </a:r>
          </a:p>
          <a:p>
            <a:pPr marL="355600" indent="-342900">
              <a:spcBef>
                <a:spcPts val="770"/>
              </a:spcBef>
              <a:buFont typeface="Arial"/>
              <a:buChar char="•"/>
              <a:tabLst>
                <a:tab pos="354965" algn="l"/>
                <a:tab pos="355600" algn="l"/>
              </a:tabLst>
            </a:pPr>
            <a:r>
              <a:rPr lang="en-US" sz="2400" spc="-5">
                <a:solidFill>
                  <a:srgbClr val="000000"/>
                </a:solidFill>
                <a:cs typeface="Arial"/>
              </a:rPr>
              <a:t>It is very important that all information is accurate and up to date</a:t>
            </a:r>
          </a:p>
          <a:p>
            <a:pPr marL="355600" indent="-342900">
              <a:spcBef>
                <a:spcPts val="770"/>
              </a:spcBef>
              <a:buFont typeface="Arial"/>
              <a:buChar char="•"/>
              <a:tabLst>
                <a:tab pos="354965" algn="l"/>
                <a:tab pos="355600" algn="l"/>
              </a:tabLst>
            </a:pPr>
            <a:r>
              <a:rPr lang="en-US" sz="2400" spc="-5">
                <a:solidFill>
                  <a:srgbClr val="000000"/>
                </a:solidFill>
                <a:cs typeface="Arial"/>
              </a:rPr>
              <a:t>Contact the office with any changes or questions</a:t>
            </a:r>
          </a:p>
          <a:p>
            <a:pPr marL="355600" indent="-342900">
              <a:spcBef>
                <a:spcPts val="770"/>
              </a:spcBef>
              <a:buFont typeface="Arial"/>
              <a:buChar char="•"/>
              <a:tabLst>
                <a:tab pos="354965" algn="l"/>
                <a:tab pos="355600" algn="l"/>
              </a:tabLst>
            </a:pPr>
            <a:endParaRPr lang="en-US" sz="2000" spc="-5">
              <a:solidFill>
                <a:srgbClr val="000000"/>
              </a:solidFill>
              <a:cs typeface="Arial"/>
            </a:endParaRPr>
          </a:p>
          <a:p>
            <a:pPr marL="355600" indent="-342900">
              <a:spcBef>
                <a:spcPts val="770"/>
              </a:spcBef>
              <a:buFont typeface="Arial"/>
              <a:buChar char="•"/>
              <a:tabLst>
                <a:tab pos="354965" algn="l"/>
                <a:tab pos="355600" algn="l"/>
              </a:tabLst>
            </a:pPr>
            <a:endParaRPr lang="en-US" sz="2000" spc="-5">
              <a:solidFill>
                <a:srgbClr val="000000"/>
              </a:solidFill>
              <a:cs typeface="Arial"/>
            </a:endParaRPr>
          </a:p>
          <a:p>
            <a:pPr marL="12700">
              <a:spcBef>
                <a:spcPts val="770"/>
              </a:spcBef>
              <a:tabLst>
                <a:tab pos="354965" algn="l"/>
                <a:tab pos="355600" algn="l"/>
              </a:tabLst>
            </a:pPr>
            <a:endParaRPr lang="en-US" sz="2000" spc="-5">
              <a:solidFill>
                <a:srgbClr val="000000"/>
              </a:solidFill>
              <a:cs typeface="Arial"/>
            </a:endParaRPr>
          </a:p>
          <a:p>
            <a:pPr marL="12700">
              <a:spcBef>
                <a:spcPts val="770"/>
              </a:spcBef>
              <a:tabLst>
                <a:tab pos="354965" algn="l"/>
                <a:tab pos="355600" algn="l"/>
              </a:tabLst>
            </a:pPr>
            <a:endParaRPr lang="en-US" sz="2000" spc="-5">
              <a:solidFill>
                <a:srgbClr val="FF0000"/>
              </a:solidFill>
              <a:cs typeface="Arial"/>
            </a:endParaRPr>
          </a:p>
          <a:p>
            <a:pPr marL="12700">
              <a:spcBef>
                <a:spcPts val="770"/>
              </a:spcBef>
              <a:tabLst>
                <a:tab pos="354965" algn="l"/>
                <a:tab pos="355600" algn="l"/>
              </a:tabLst>
            </a:pPr>
            <a:endParaRPr lang="en-US">
              <a:solidFill>
                <a:srgbClr val="000000"/>
              </a:solidFill>
              <a:cs typeface="Arial"/>
            </a:endParaRPr>
          </a:p>
        </p:txBody>
      </p:sp>
      <p:pic>
        <p:nvPicPr>
          <p:cNvPr id="6" name="Picture 5">
            <a:extLst>
              <a:ext uri="{FF2B5EF4-FFF2-40B4-BE49-F238E27FC236}">
                <a16:creationId xmlns:a16="http://schemas.microsoft.com/office/drawing/2014/main" id="{01DCF372-73D9-4B31-8DE0-9D1A57795E52}"/>
              </a:ext>
            </a:extLst>
          </p:cNvPr>
          <p:cNvPicPr>
            <a:picLocks noChangeAspect="1"/>
          </p:cNvPicPr>
          <p:nvPr/>
        </p:nvPicPr>
        <p:blipFill rotWithShape="1">
          <a:blip r:embed="rId3"/>
          <a:srcRect l="29914" t="12666" r="30770" b="7333"/>
          <a:stretch/>
        </p:blipFill>
        <p:spPr>
          <a:xfrm>
            <a:off x="5458916" y="653610"/>
            <a:ext cx="3505200" cy="4572001"/>
          </a:xfrm>
          <a:prstGeom prst="rect">
            <a:avLst/>
          </a:prstGeom>
        </p:spPr>
      </p:pic>
    </p:spTree>
    <p:extLst>
      <p:ext uri="{BB962C8B-B14F-4D97-AF65-F5344CB8AC3E}">
        <p14:creationId xmlns:p14="http://schemas.microsoft.com/office/powerpoint/2010/main" val="2990286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E6AA-24AD-4709-368F-626F17E53FA9}"/>
              </a:ext>
            </a:extLst>
          </p:cNvPr>
          <p:cNvSpPr>
            <a:spLocks noGrp="1"/>
          </p:cNvSpPr>
          <p:nvPr>
            <p:ph type="title"/>
          </p:nvPr>
        </p:nvSpPr>
        <p:spPr/>
        <p:txBody>
          <a:bodyPr>
            <a:normAutofit/>
          </a:bodyPr>
          <a:lstStyle/>
          <a:p>
            <a:r>
              <a:rPr lang="en-US" sz="6000">
                <a:solidFill>
                  <a:srgbClr val="009999"/>
                </a:solidFill>
                <a:latin typeface="Arial Rounded MT Bold"/>
                <a:cs typeface="Arial"/>
              </a:rPr>
              <a:t>Timeline</a:t>
            </a:r>
            <a:endParaRPr lang="en-US" sz="6000">
              <a:solidFill>
                <a:srgbClr val="009999"/>
              </a:solidFill>
              <a:latin typeface="Arial Rounded MT Bold"/>
            </a:endParaRPr>
          </a:p>
        </p:txBody>
      </p:sp>
      <p:sp>
        <p:nvSpPr>
          <p:cNvPr id="3" name="Content Placeholder 2">
            <a:extLst>
              <a:ext uri="{FF2B5EF4-FFF2-40B4-BE49-F238E27FC236}">
                <a16:creationId xmlns:a16="http://schemas.microsoft.com/office/drawing/2014/main" id="{8E9C389B-C710-E58E-A24C-689B5703D302}"/>
              </a:ext>
            </a:extLst>
          </p:cNvPr>
          <p:cNvSpPr>
            <a:spLocks noGrp="1"/>
          </p:cNvSpPr>
          <p:nvPr>
            <p:ph idx="1"/>
          </p:nvPr>
        </p:nvSpPr>
        <p:spPr>
          <a:xfrm>
            <a:off x="457200" y="1613007"/>
            <a:ext cx="8527311" cy="4513156"/>
          </a:xfrm>
        </p:spPr>
        <p:txBody>
          <a:bodyPr vert="horz" lIns="91440" tIns="45720" rIns="91440" bIns="45720" rtlCol="0" anchor="t">
            <a:normAutofit/>
          </a:bodyPr>
          <a:lstStyle/>
          <a:p>
            <a:r>
              <a:rPr lang="en-US">
                <a:cs typeface="Arial"/>
              </a:rPr>
              <a:t>June – Welcome to Kindergarten (WTK)</a:t>
            </a:r>
          </a:p>
          <a:p>
            <a:r>
              <a:rPr lang="en-US">
                <a:cs typeface="Arial"/>
              </a:rPr>
              <a:t>Class placements – after WTK (including teacher and am/pm)</a:t>
            </a:r>
          </a:p>
          <a:p>
            <a:r>
              <a:rPr lang="en-US">
                <a:cs typeface="Arial"/>
              </a:rPr>
              <a:t>September – staggered entry</a:t>
            </a:r>
          </a:p>
          <a:p>
            <a:r>
              <a:rPr lang="en-US">
                <a:cs typeface="Arial"/>
              </a:rPr>
              <a:t>September 24 and 25 – Strong Beginnings</a:t>
            </a:r>
          </a:p>
          <a:p>
            <a:r>
              <a:rPr lang="en-US">
                <a:solidFill>
                  <a:srgbClr val="000000"/>
                </a:solidFill>
                <a:cs typeface="Arial"/>
              </a:rPr>
              <a:t>October and February – conferences</a:t>
            </a:r>
          </a:p>
          <a:p>
            <a:endParaRPr lang="en-US">
              <a:solidFill>
                <a:srgbClr val="000000"/>
              </a:solidFill>
              <a:cs typeface="Arial"/>
            </a:endParaRPr>
          </a:p>
          <a:p>
            <a:endParaRPr lang="en-US">
              <a:solidFill>
                <a:srgbClr val="000000"/>
              </a:solidFill>
              <a:cs typeface="Arial"/>
            </a:endParaRPr>
          </a:p>
          <a:p>
            <a:pPr marL="0" indent="0">
              <a:spcBef>
                <a:spcPts val="0"/>
              </a:spcBef>
              <a:buNone/>
            </a:pPr>
            <a:endParaRPr lang="en-US" sz="1800">
              <a:solidFill>
                <a:srgbClr val="FF0000"/>
              </a:solidFill>
              <a:cs typeface="Arial"/>
            </a:endParaRPr>
          </a:p>
          <a:p>
            <a:endParaRPr lang="en-US">
              <a:solidFill>
                <a:srgbClr val="000000"/>
              </a:solidFill>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297343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A3E-4648-4E6A-86C2-75521D719A9F}"/>
              </a:ext>
            </a:extLst>
          </p:cNvPr>
          <p:cNvSpPr>
            <a:spLocks noGrp="1"/>
          </p:cNvSpPr>
          <p:nvPr>
            <p:ph type="title"/>
          </p:nvPr>
        </p:nvSpPr>
        <p:spPr/>
        <p:txBody>
          <a:bodyPr>
            <a:normAutofit fontScale="90000"/>
          </a:bodyPr>
          <a:lstStyle/>
          <a:p>
            <a:br>
              <a:rPr lang="en-US">
                <a:solidFill>
                  <a:schemeClr val="tx2">
                    <a:lumMod val="75000"/>
                  </a:schemeClr>
                </a:solidFill>
                <a:cs typeface="Arial"/>
              </a:rPr>
            </a:br>
            <a:endParaRPr lang="en-US">
              <a:solidFill>
                <a:schemeClr val="tx2">
                  <a:lumMod val="75000"/>
                </a:schemeClr>
              </a:solidFill>
            </a:endParaRPr>
          </a:p>
        </p:txBody>
      </p:sp>
      <p:sp>
        <p:nvSpPr>
          <p:cNvPr id="3" name="Content Placeholder 2">
            <a:extLst>
              <a:ext uri="{FF2B5EF4-FFF2-40B4-BE49-F238E27FC236}">
                <a16:creationId xmlns:a16="http://schemas.microsoft.com/office/drawing/2014/main" id="{7D413007-B1D8-4199-AA98-988E6765E6B8}"/>
              </a:ext>
            </a:extLst>
          </p:cNvPr>
          <p:cNvSpPr>
            <a:spLocks noGrp="1"/>
          </p:cNvSpPr>
          <p:nvPr>
            <p:ph idx="1"/>
          </p:nvPr>
        </p:nvSpPr>
        <p:spPr>
          <a:xfrm>
            <a:off x="457200" y="1295400"/>
            <a:ext cx="8229600" cy="4525963"/>
          </a:xfrm>
        </p:spPr>
        <p:txBody>
          <a:bodyPr vert="horz" lIns="91440" tIns="45720" rIns="91440" bIns="45720" rtlCol="0" anchor="t">
            <a:normAutofit/>
          </a:bodyPr>
          <a:lstStyle/>
          <a:p>
            <a:pPr marL="0" indent="0" algn="l">
              <a:buNone/>
            </a:pPr>
            <a:endParaRPr lang="en-US" b="0" i="0">
              <a:solidFill>
                <a:srgbClr val="111111"/>
              </a:solidFill>
              <a:effectLst/>
              <a:latin typeface="Arial" panose="020B0604020202020204" pitchFamily="34" charset="0"/>
            </a:endParaRPr>
          </a:p>
          <a:p>
            <a:endParaRPr lang="en-US">
              <a:cs typeface="Arial"/>
            </a:endParaRPr>
          </a:p>
        </p:txBody>
      </p:sp>
      <p:sp>
        <p:nvSpPr>
          <p:cNvPr id="8" name="TextBox 7">
            <a:extLst>
              <a:ext uri="{FF2B5EF4-FFF2-40B4-BE49-F238E27FC236}">
                <a16:creationId xmlns:a16="http://schemas.microsoft.com/office/drawing/2014/main" id="{E8B613A5-93BB-4E6C-B288-5B1AD7D1F889}"/>
              </a:ext>
            </a:extLst>
          </p:cNvPr>
          <p:cNvSpPr txBox="1"/>
          <p:nvPr/>
        </p:nvSpPr>
        <p:spPr>
          <a:xfrm>
            <a:off x="701544" y="1335059"/>
            <a:ext cx="7740912" cy="3693319"/>
          </a:xfrm>
          <a:prstGeom prst="rect">
            <a:avLst/>
          </a:prstGeom>
          <a:noFill/>
        </p:spPr>
        <p:txBody>
          <a:bodyPr wrap="square">
            <a:spAutoFit/>
          </a:bodyPr>
          <a:lstStyle/>
          <a:p>
            <a:r>
              <a:rPr lang="en-US"/>
              <a:t>Pembina Trails School Division recognizes that today’s classrooms reflect our diverse communities and include a combination of student needs, learning styles and cultural backgrounds. The Division is committed to the rights of all students to participate in educational programming that, within available resources, will maximize the opportunity for students to achieve their individualized learning outcomes.</a:t>
            </a:r>
          </a:p>
          <a:p>
            <a:endParaRPr lang="en-US"/>
          </a:p>
          <a:p>
            <a:pPr marL="0" indent="0" algn="l">
              <a:buNone/>
            </a:pPr>
            <a:endParaRPr lang="en-US" b="0" i="0">
              <a:solidFill>
                <a:srgbClr val="111111"/>
              </a:solidFill>
              <a:effectLst/>
            </a:endParaRPr>
          </a:p>
          <a:p>
            <a:pPr algn="l"/>
            <a:r>
              <a:rPr lang="en-US" b="1" i="0">
                <a:solidFill>
                  <a:srgbClr val="111111"/>
                </a:solidFill>
                <a:effectLst/>
              </a:rPr>
              <a:t>Child-Centered Teams: Circles of Support</a:t>
            </a:r>
            <a:br>
              <a:rPr lang="en-US" b="0" i="0">
                <a:solidFill>
                  <a:srgbClr val="111111"/>
                </a:solidFill>
                <a:effectLst/>
              </a:rPr>
            </a:br>
            <a:r>
              <a:rPr lang="en-US" b="0" i="0">
                <a:solidFill>
                  <a:srgbClr val="111111"/>
                </a:solidFill>
                <a:effectLst/>
              </a:rPr>
              <a:t>Team planning and collaboration between home and school is a critical factor in student success - and we have in place a continuum of supports to assist student learning.</a:t>
            </a:r>
          </a:p>
          <a:p>
            <a:endParaRPr lang="en-US"/>
          </a:p>
        </p:txBody>
      </p:sp>
      <p:sp>
        <p:nvSpPr>
          <p:cNvPr id="4" name="TextBox 3">
            <a:extLst>
              <a:ext uri="{FF2B5EF4-FFF2-40B4-BE49-F238E27FC236}">
                <a16:creationId xmlns:a16="http://schemas.microsoft.com/office/drawing/2014/main" id="{FF0985E0-CFCF-A760-631D-A6FDF4692EFB}"/>
              </a:ext>
            </a:extLst>
          </p:cNvPr>
          <p:cNvSpPr txBox="1"/>
          <p:nvPr/>
        </p:nvSpPr>
        <p:spPr>
          <a:xfrm>
            <a:off x="850393" y="278642"/>
            <a:ext cx="759280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rgbClr val="009999"/>
                </a:solidFill>
                <a:latin typeface="Arial Rounded MT Bold"/>
              </a:rPr>
              <a:t>Inclusive Practices</a:t>
            </a:r>
            <a:endParaRPr lang="en-US" sz="4400"/>
          </a:p>
          <a:p>
            <a:pPr algn="ctr"/>
            <a:endParaRPr lang="en-US" sz="2000"/>
          </a:p>
        </p:txBody>
      </p:sp>
    </p:spTree>
    <p:extLst>
      <p:ext uri="{BB962C8B-B14F-4D97-AF65-F5344CB8AC3E}">
        <p14:creationId xmlns:p14="http://schemas.microsoft.com/office/powerpoint/2010/main" val="79026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A3E-4648-4E6A-86C2-75521D719A9F}"/>
              </a:ext>
            </a:extLst>
          </p:cNvPr>
          <p:cNvSpPr>
            <a:spLocks noGrp="1"/>
          </p:cNvSpPr>
          <p:nvPr>
            <p:ph type="title"/>
          </p:nvPr>
        </p:nvSpPr>
        <p:spPr>
          <a:xfrm>
            <a:off x="421640" y="310198"/>
            <a:ext cx="8229600" cy="1143000"/>
          </a:xfrm>
        </p:spPr>
        <p:txBody>
          <a:bodyPr>
            <a:normAutofit fontScale="90000"/>
          </a:bodyPr>
          <a:lstStyle/>
          <a:p>
            <a:br>
              <a:rPr lang="en-US">
                <a:solidFill>
                  <a:schemeClr val="tx2">
                    <a:lumMod val="75000"/>
                  </a:schemeClr>
                </a:solidFill>
                <a:cs typeface="Arial"/>
              </a:rPr>
            </a:br>
            <a:endParaRPr lang="en-US">
              <a:solidFill>
                <a:schemeClr val="tx2">
                  <a:lumMod val="75000"/>
                </a:schemeClr>
              </a:solidFill>
            </a:endParaRPr>
          </a:p>
        </p:txBody>
      </p:sp>
      <p:pic>
        <p:nvPicPr>
          <p:cNvPr id="8" name="Content Placeholder 7">
            <a:extLst>
              <a:ext uri="{FF2B5EF4-FFF2-40B4-BE49-F238E27FC236}">
                <a16:creationId xmlns:a16="http://schemas.microsoft.com/office/drawing/2014/main" id="{2D4EC707-0C4B-426C-AB4C-8EFFC23C0726}"/>
              </a:ext>
            </a:extLst>
          </p:cNvPr>
          <p:cNvPicPr>
            <a:picLocks noGrp="1" noChangeAspect="1"/>
          </p:cNvPicPr>
          <p:nvPr>
            <p:ph idx="1"/>
          </p:nvPr>
        </p:nvPicPr>
        <p:blipFill>
          <a:blip r:embed="rId3"/>
          <a:stretch>
            <a:fillRect/>
          </a:stretch>
        </p:blipFill>
        <p:spPr>
          <a:xfrm>
            <a:off x="3298455" y="446567"/>
            <a:ext cx="5845547" cy="5111458"/>
          </a:xfrm>
        </p:spPr>
      </p:pic>
      <p:sp>
        <p:nvSpPr>
          <p:cNvPr id="3" name="TextBox 2">
            <a:extLst>
              <a:ext uri="{FF2B5EF4-FFF2-40B4-BE49-F238E27FC236}">
                <a16:creationId xmlns:a16="http://schemas.microsoft.com/office/drawing/2014/main" id="{917DAFC3-56DF-D897-4394-82B1CF8103C2}"/>
              </a:ext>
            </a:extLst>
          </p:cNvPr>
          <p:cNvSpPr txBox="1"/>
          <p:nvPr/>
        </p:nvSpPr>
        <p:spPr>
          <a:xfrm>
            <a:off x="136477" y="886469"/>
            <a:ext cx="334100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Arial"/>
              </a:rPr>
              <a:t>Clinical supports are consultative</a:t>
            </a:r>
          </a:p>
          <a:p>
            <a:pPr marL="285750" indent="-285750">
              <a:buFont typeface="Arial"/>
              <a:buChar char="•"/>
            </a:pPr>
            <a:endParaRPr lang="en-US" sz="2400">
              <a:cs typeface="Arial"/>
            </a:endParaRPr>
          </a:p>
          <a:p>
            <a:pPr marL="285750" indent="-285750">
              <a:buFont typeface="Arial"/>
              <a:buChar char="•"/>
            </a:pPr>
            <a:r>
              <a:rPr lang="en-US" sz="2400">
                <a:cs typeface="Arial"/>
              </a:rPr>
              <a:t>Speech and Language Therapist, Occupational Therapist, Physical Therapist, Psychologist, Social Worker </a:t>
            </a:r>
          </a:p>
          <a:p>
            <a:pPr marL="285750" indent="-285750">
              <a:buFont typeface="Arial"/>
              <a:buChar char="•"/>
            </a:pPr>
            <a:endParaRPr lang="en-US" sz="2400">
              <a:cs typeface="Arial"/>
            </a:endParaRPr>
          </a:p>
        </p:txBody>
      </p:sp>
    </p:spTree>
    <p:extLst>
      <p:ext uri="{BB962C8B-B14F-4D97-AF65-F5344CB8AC3E}">
        <p14:creationId xmlns:p14="http://schemas.microsoft.com/office/powerpoint/2010/main" val="178413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1" y="536734"/>
            <a:ext cx="4114800" cy="689291"/>
          </a:xfrm>
          <a:prstGeom prst="rect">
            <a:avLst/>
          </a:prstGeom>
        </p:spPr>
        <p:txBody>
          <a:bodyPr vert="horz" wrap="square" lIns="0" tIns="12065" rIns="0" bIns="0" rtlCol="0">
            <a:spAutoFit/>
          </a:bodyPr>
          <a:lstStyle/>
          <a:p>
            <a:pPr marL="12700">
              <a:lnSpc>
                <a:spcPct val="100000"/>
              </a:lnSpc>
              <a:spcBef>
                <a:spcPts val="95"/>
              </a:spcBef>
            </a:pPr>
            <a:r>
              <a:rPr lang="en-US" b="1" spc="-5">
                <a:solidFill>
                  <a:srgbClr val="009999"/>
                </a:solidFill>
                <a:latin typeface="Arial Rounded MT Bold" panose="020F0704030504030204" pitchFamily="34" charset="0"/>
              </a:rPr>
              <a:t>Transportation</a:t>
            </a:r>
            <a:endParaRPr b="1" spc="-5">
              <a:solidFill>
                <a:srgbClr val="009999"/>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72B64B20-1829-9100-6C81-4C5C9D67AFB7}"/>
              </a:ext>
            </a:extLst>
          </p:cNvPr>
          <p:cNvPicPr>
            <a:picLocks noChangeAspect="1"/>
          </p:cNvPicPr>
          <p:nvPr/>
        </p:nvPicPr>
        <p:blipFill>
          <a:blip r:embed="rId3"/>
          <a:stretch>
            <a:fillRect/>
          </a:stretch>
        </p:blipFill>
        <p:spPr>
          <a:xfrm>
            <a:off x="25879" y="1371600"/>
            <a:ext cx="9144000" cy="4252765"/>
          </a:xfrm>
          <a:prstGeom prst="rect">
            <a:avLst/>
          </a:prstGeom>
        </p:spPr>
      </p:pic>
    </p:spTree>
    <p:extLst>
      <p:ext uri="{BB962C8B-B14F-4D97-AF65-F5344CB8AC3E}">
        <p14:creationId xmlns:p14="http://schemas.microsoft.com/office/powerpoint/2010/main" val="242202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4"/>
            <a:ext cx="8102600" cy="1649556"/>
          </a:xfrm>
        </p:spPr>
        <p:txBody>
          <a:bodyPr>
            <a:noAutofit/>
          </a:bodyPr>
          <a:lstStyle/>
          <a:p>
            <a:r>
              <a:rPr lang="en-US" sz="3200">
                <a:solidFill>
                  <a:schemeClr val="tx2">
                    <a:lumMod val="7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n-US" sz="3200">
                <a:solidFill>
                  <a:schemeClr val="tx2">
                    <a:lumMod val="75000"/>
                  </a:schemeClr>
                </a:solidFill>
                <a:latin typeface="Arial Rounded MT Bold" panose="020F0704030504030204" pitchFamily="34" charset="0"/>
                <a:ea typeface="ADLaM Display" panose="02010000000000000000" pitchFamily="2" charset="0"/>
                <a:cs typeface="ADLaM Display" panose="02010000000000000000" pitchFamily="2" charset="0"/>
              </a:rPr>
              <a:t>  </a:t>
            </a:r>
            <a:r>
              <a:rPr lang="en-US" sz="3200">
                <a:solidFill>
                  <a:srgbClr val="009999"/>
                </a:solidFill>
                <a:latin typeface="Arial Rounded MT Bold" panose="020F0704030504030204" pitchFamily="34" charset="0"/>
                <a:ea typeface="ADLaM Display" panose="02010000000000000000" pitchFamily="2" charset="0"/>
                <a:cs typeface="ADLaM Display" panose="02010000000000000000" pitchFamily="2" charset="0"/>
              </a:rPr>
              <a:t>Welcome to Kindergarten Registration Information Session </a:t>
            </a:r>
          </a:p>
        </p:txBody>
      </p:sp>
      <p:pic>
        <p:nvPicPr>
          <p:cNvPr id="6" name="Picture 5" descr="A cartoon shark jumping out of the water&#10;&#10;Description automatically generated">
            <a:extLst>
              <a:ext uri="{FF2B5EF4-FFF2-40B4-BE49-F238E27FC236}">
                <a16:creationId xmlns:a16="http://schemas.microsoft.com/office/drawing/2014/main" id="{71C96779-C95D-2712-B057-E851E9CC3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576850"/>
            <a:ext cx="4181075" cy="3510396"/>
          </a:xfrm>
          <a:prstGeom prst="rect">
            <a:avLst/>
          </a:prstGeom>
        </p:spPr>
      </p:pic>
    </p:spTree>
    <p:extLst>
      <p:ext uri="{BB962C8B-B14F-4D97-AF65-F5344CB8AC3E}">
        <p14:creationId xmlns:p14="http://schemas.microsoft.com/office/powerpoint/2010/main" val="1882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8AF8-0B86-C7B3-3983-4610B752EABD}"/>
              </a:ext>
            </a:extLst>
          </p:cNvPr>
          <p:cNvSpPr>
            <a:spLocks noGrp="1"/>
          </p:cNvSpPr>
          <p:nvPr>
            <p:ph type="title"/>
          </p:nvPr>
        </p:nvSpPr>
        <p:spPr/>
        <p:txBody>
          <a:bodyPr/>
          <a:lstStyle/>
          <a:p>
            <a:r>
              <a:rPr lang="en-US" b="1" spc="-5">
                <a:solidFill>
                  <a:srgbClr val="009999"/>
                </a:solidFill>
                <a:latin typeface="Arial Rounded MT Bold" panose="020F0704030504030204" pitchFamily="34" charset="0"/>
              </a:rPr>
              <a:t>Transportation</a:t>
            </a:r>
            <a:endParaRPr lang="en-US"/>
          </a:p>
        </p:txBody>
      </p:sp>
      <p:sp>
        <p:nvSpPr>
          <p:cNvPr id="4" name="object 3"/>
          <p:cNvSpPr txBox="1">
            <a:spLocks noGrp="1"/>
          </p:cNvSpPr>
          <p:nvPr>
            <p:ph idx="1"/>
          </p:nvPr>
        </p:nvSpPr>
        <p:spPr>
          <a:xfrm>
            <a:off x="457200" y="1398181"/>
            <a:ext cx="8229600" cy="3788858"/>
          </a:xfrm>
          <a:prstGeom prst="rect">
            <a:avLst/>
          </a:prstGeom>
        </p:spPr>
        <p:txBody>
          <a:bodyPr vert="horz" wrap="square" lIns="0" tIns="109855" rIns="0" bIns="0" rtlCol="0" anchor="t">
            <a:spAutoFit/>
          </a:bodyPr>
          <a:lstStyle/>
          <a:p>
            <a:pPr marL="355600">
              <a:spcBef>
                <a:spcPts val="865"/>
              </a:spcBef>
              <a:tabLst>
                <a:tab pos="354965" algn="l"/>
                <a:tab pos="355600" algn="l"/>
              </a:tabLst>
            </a:pPr>
            <a:r>
              <a:rPr lang="en-US" spc="-10">
                <a:latin typeface="Arial"/>
                <a:cs typeface="Arial"/>
              </a:rPr>
              <a:t>Available</a:t>
            </a:r>
            <a:r>
              <a:rPr sz="3200" spc="-10">
                <a:latin typeface="Arial"/>
                <a:cs typeface="Arial"/>
              </a:rPr>
              <a:t> </a:t>
            </a:r>
            <a:r>
              <a:rPr sz="3200" spc="-5">
                <a:latin typeface="Arial"/>
                <a:cs typeface="Arial"/>
              </a:rPr>
              <a:t>if you </a:t>
            </a:r>
            <a:r>
              <a:rPr sz="3200" spc="-10">
                <a:latin typeface="Arial"/>
                <a:cs typeface="Arial"/>
              </a:rPr>
              <a:t>are </a:t>
            </a:r>
            <a:r>
              <a:rPr sz="3200" spc="-5">
                <a:latin typeface="Arial"/>
                <a:cs typeface="Arial"/>
              </a:rPr>
              <a:t>farther than 1.6</a:t>
            </a:r>
            <a:r>
              <a:rPr lang="en-US" sz="3200" spc="-5">
                <a:latin typeface="Arial"/>
                <a:cs typeface="Arial"/>
              </a:rPr>
              <a:t> </a:t>
            </a:r>
            <a:r>
              <a:rPr sz="3200" spc="-5">
                <a:latin typeface="Arial"/>
                <a:cs typeface="Arial"/>
              </a:rPr>
              <a:t>km</a:t>
            </a:r>
            <a:r>
              <a:rPr lang="en-US" spc="-5">
                <a:latin typeface="Arial"/>
                <a:cs typeface="Arial"/>
              </a:rPr>
              <a:t> – determined by the Transportation Department</a:t>
            </a:r>
            <a:endParaRPr lang="en-US" sz="3200" spc="-5">
              <a:latin typeface="Arial"/>
              <a:cs typeface="Arial"/>
            </a:endParaRPr>
          </a:p>
          <a:p>
            <a:pPr marL="355600">
              <a:spcBef>
                <a:spcPts val="865"/>
              </a:spcBef>
              <a:tabLst>
                <a:tab pos="354965" algn="l"/>
                <a:tab pos="355600" algn="l"/>
              </a:tabLst>
            </a:pPr>
            <a:r>
              <a:rPr lang="en-US" spc="-5">
                <a:latin typeface="Arial"/>
                <a:cs typeface="Arial"/>
              </a:rPr>
              <a:t>Transportation does not take students to daycare </a:t>
            </a:r>
          </a:p>
          <a:p>
            <a:pPr marL="355600">
              <a:spcBef>
                <a:spcPts val="865"/>
              </a:spcBef>
              <a:tabLst>
                <a:tab pos="354965" algn="l"/>
                <a:tab pos="355600" algn="l"/>
              </a:tabLst>
            </a:pPr>
            <a:r>
              <a:rPr lang="en-US" spc="-5">
                <a:latin typeface="Arial"/>
                <a:cs typeface="Arial"/>
              </a:rPr>
              <a:t>My Ride App – route information, cancelations, delays, etc.</a:t>
            </a:r>
          </a:p>
        </p:txBody>
      </p:sp>
    </p:spTree>
    <p:extLst>
      <p:ext uri="{BB962C8B-B14F-4D97-AF65-F5344CB8AC3E}">
        <p14:creationId xmlns:p14="http://schemas.microsoft.com/office/powerpoint/2010/main" val="417701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6D71-C00B-AD55-AB86-D6ECB8E6E42B}"/>
              </a:ext>
            </a:extLst>
          </p:cNvPr>
          <p:cNvSpPr>
            <a:spLocks noGrp="1"/>
          </p:cNvSpPr>
          <p:nvPr>
            <p:ph type="title"/>
          </p:nvPr>
        </p:nvSpPr>
        <p:spPr/>
        <p:txBody>
          <a:bodyPr/>
          <a:lstStyle/>
          <a:p>
            <a:r>
              <a:rPr lang="en-US" b="1">
                <a:solidFill>
                  <a:srgbClr val="009999"/>
                </a:solidFill>
                <a:latin typeface="Arial Rounded MT Bold"/>
              </a:rPr>
              <a:t>Parent Advisory Council</a:t>
            </a:r>
          </a:p>
        </p:txBody>
      </p:sp>
      <p:sp>
        <p:nvSpPr>
          <p:cNvPr id="3" name="Content Placeholder 2">
            <a:extLst>
              <a:ext uri="{FF2B5EF4-FFF2-40B4-BE49-F238E27FC236}">
                <a16:creationId xmlns:a16="http://schemas.microsoft.com/office/drawing/2014/main" id="{0329F706-B857-078F-57EE-79ACEC41826D}"/>
              </a:ext>
            </a:extLst>
          </p:cNvPr>
          <p:cNvSpPr>
            <a:spLocks noGrp="1"/>
          </p:cNvSpPr>
          <p:nvPr>
            <p:ph idx="1"/>
          </p:nvPr>
        </p:nvSpPr>
        <p:spPr>
          <a:xfrm>
            <a:off x="457200" y="1259958"/>
            <a:ext cx="8229600" cy="4525963"/>
          </a:xfrm>
        </p:spPr>
        <p:txBody>
          <a:bodyPr vert="horz" lIns="91440" tIns="45720" rIns="91440" bIns="45720" rtlCol="0" anchor="t">
            <a:normAutofit/>
          </a:bodyPr>
          <a:lstStyle/>
          <a:p>
            <a:r>
              <a:rPr lang="en-US" sz="2800">
                <a:cs typeface="Arial"/>
              </a:rPr>
              <a:t>Meetings are the first Wednesday of each month, 8 per school year</a:t>
            </a:r>
          </a:p>
          <a:p>
            <a:r>
              <a:rPr lang="en-US" sz="2800">
                <a:cs typeface="Arial"/>
              </a:rPr>
              <a:t>Fundraising for school initiatives, resources, and classroom supplies (ex. Library furniture, school sign, literacy materials, outdoor education materials, arts and crafts supplies)</a:t>
            </a:r>
          </a:p>
          <a:p>
            <a:r>
              <a:rPr lang="en-US" sz="2800">
                <a:ea typeface="+mn-lt"/>
                <a:cs typeface="+mn-lt"/>
              </a:rPr>
              <a:t>School events (Halloween Groove-a-Thon, I Love to Read Book Drive)</a:t>
            </a:r>
          </a:p>
          <a:p>
            <a:r>
              <a:rPr lang="en-US" sz="2800">
                <a:ea typeface="+mn-lt"/>
                <a:cs typeface="+mn-lt"/>
              </a:rPr>
              <a:t>whyteridgepac@gmail.com</a:t>
            </a:r>
            <a:endParaRPr lang="en-US" sz="2800">
              <a:cs typeface="Arial"/>
            </a:endParaRPr>
          </a:p>
        </p:txBody>
      </p:sp>
    </p:spTree>
    <p:extLst>
      <p:ext uri="{BB962C8B-B14F-4D97-AF65-F5344CB8AC3E}">
        <p14:creationId xmlns:p14="http://schemas.microsoft.com/office/powerpoint/2010/main" val="64076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7C98-CD7B-9BA2-43A8-A3233BC10726}"/>
              </a:ext>
            </a:extLst>
          </p:cNvPr>
          <p:cNvSpPr>
            <a:spLocks noGrp="1"/>
          </p:cNvSpPr>
          <p:nvPr>
            <p:ph type="title"/>
          </p:nvPr>
        </p:nvSpPr>
        <p:spPr/>
        <p:txBody>
          <a:bodyPr/>
          <a:lstStyle/>
          <a:p>
            <a:r>
              <a:rPr lang="en-US" b="1" spc="-5">
                <a:solidFill>
                  <a:srgbClr val="009999"/>
                </a:solidFill>
                <a:latin typeface="Arial Rounded MT Bold"/>
                <a:ea typeface="ADLaM Display"/>
                <a:cs typeface="ADLaM Display"/>
              </a:rPr>
              <a:t>Daycare Providers</a:t>
            </a:r>
            <a:endParaRPr lang="en-US">
              <a:solidFill>
                <a:srgbClr val="009999"/>
              </a:solidFill>
              <a:latin typeface="Arial Rounded MT Bold"/>
              <a:ea typeface="ADLaM Display"/>
              <a:cs typeface="ADLaM Display"/>
            </a:endParaRPr>
          </a:p>
        </p:txBody>
      </p:sp>
      <p:sp>
        <p:nvSpPr>
          <p:cNvPr id="3" name="TextBox 2">
            <a:extLst>
              <a:ext uri="{FF2B5EF4-FFF2-40B4-BE49-F238E27FC236}">
                <a16:creationId xmlns:a16="http://schemas.microsoft.com/office/drawing/2014/main" id="{ED3838EE-D276-8587-6ED2-A3A4AA17B192}"/>
              </a:ext>
            </a:extLst>
          </p:cNvPr>
          <p:cNvSpPr txBox="1"/>
          <p:nvPr/>
        </p:nvSpPr>
        <p:spPr>
          <a:xfrm>
            <a:off x="956930" y="1408813"/>
            <a:ext cx="737899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CA" sz="3200" kern="1200">
                <a:latin typeface="Arial"/>
                <a:ea typeface="+mn-ea"/>
                <a:cs typeface="+mn-cs"/>
              </a:rPr>
              <a:t>There are five school-age daycares serving our school. </a:t>
            </a:r>
          </a:p>
          <a:p>
            <a:pPr marL="914400" algn="l" rtl="0"/>
            <a:endParaRPr lang="en-US"/>
          </a:p>
          <a:p>
            <a:pPr marL="1371600" indent="-457200">
              <a:buFont typeface="Arial"/>
              <a:buChar char="•"/>
            </a:pPr>
            <a:r>
              <a:rPr lang="en-CA" sz="2800">
                <a:latin typeface="Arial"/>
              </a:rPr>
              <a:t>YMCA</a:t>
            </a:r>
            <a:r>
              <a:rPr lang="en-CA" sz="2800" kern="1200">
                <a:latin typeface="Arial"/>
                <a:ea typeface="+mn-ea"/>
                <a:cs typeface="+mn-cs"/>
              </a:rPr>
              <a:t> (WR)</a:t>
            </a:r>
            <a:r>
              <a:rPr lang="en-CA" sz="2800">
                <a:latin typeface="Arial"/>
              </a:rPr>
              <a:t> </a:t>
            </a:r>
            <a:endParaRPr lang="en-CA" sz="2800" kern="1200">
              <a:highlight>
                <a:srgbClr val="FFFF00"/>
              </a:highlight>
              <a:latin typeface="Arial"/>
              <a:cs typeface="Arial"/>
            </a:endParaRPr>
          </a:p>
          <a:p>
            <a:pPr marL="1371600" indent="-457200" algn="l" rtl="0">
              <a:buFont typeface="Arial"/>
              <a:buChar char="•"/>
            </a:pPr>
            <a:r>
              <a:rPr lang="en-CA" sz="2800" kern="1200" err="1">
                <a:latin typeface="Arial"/>
                <a:ea typeface="+mn-ea"/>
                <a:cs typeface="+mn-cs"/>
              </a:rPr>
              <a:t>Brightling</a:t>
            </a:r>
            <a:r>
              <a:rPr lang="en-CA" sz="2800" kern="1200">
                <a:latin typeface="Arial"/>
                <a:ea typeface="+mn-ea"/>
                <a:cs typeface="+mn-cs"/>
              </a:rPr>
              <a:t> Academy </a:t>
            </a:r>
            <a:endParaRPr lang="en-CA" sz="2800" kern="1200">
              <a:latin typeface="Arial"/>
              <a:cs typeface="Arial"/>
            </a:endParaRPr>
          </a:p>
          <a:p>
            <a:pPr marL="1371600" indent="-457200" algn="l" rtl="0">
              <a:buFont typeface="Arial"/>
              <a:buChar char="•"/>
            </a:pPr>
            <a:r>
              <a:rPr lang="en-CA" sz="2800" kern="1200">
                <a:latin typeface="Arial"/>
                <a:ea typeface="+mn-ea"/>
                <a:cs typeface="+mn-cs"/>
              </a:rPr>
              <a:t>Advantage Childcare </a:t>
            </a:r>
            <a:endParaRPr lang="en-CA" sz="2800" kern="1200">
              <a:latin typeface="Arial"/>
              <a:cs typeface="Arial"/>
            </a:endParaRPr>
          </a:p>
          <a:p>
            <a:pPr marL="1371600" indent="-457200" algn="l" rtl="0">
              <a:buFont typeface="Arial"/>
              <a:buChar char="•"/>
            </a:pPr>
            <a:r>
              <a:rPr lang="en-CA" sz="2800" kern="1200">
                <a:latin typeface="Arial"/>
                <a:ea typeface="+mn-ea"/>
                <a:cs typeface="+mn-cs"/>
              </a:rPr>
              <a:t>Tae-Ryong Park Academy</a:t>
            </a:r>
            <a:endParaRPr lang="en-CA" sz="2800" kern="1200">
              <a:latin typeface="Arial"/>
              <a:cs typeface="Arial"/>
            </a:endParaRPr>
          </a:p>
          <a:p>
            <a:pPr marL="1371600" indent="-457200" algn="l" rtl="0">
              <a:buFont typeface="Arial"/>
              <a:buChar char="•"/>
            </a:pPr>
            <a:r>
              <a:rPr lang="en-CA" sz="2800" kern="1200">
                <a:latin typeface="Arial"/>
                <a:ea typeface="+mn-ea"/>
                <a:cs typeface="+mn-cs"/>
              </a:rPr>
              <a:t>Fort Garry Child Care Centre (HGI)</a:t>
            </a:r>
            <a:endParaRPr lang="en-CA" sz="2800" kern="1200">
              <a:latin typeface="Arial"/>
              <a:cs typeface="Arial"/>
            </a:endParaRPr>
          </a:p>
          <a:p>
            <a:pPr algn="ctr"/>
            <a:endParaRPr lang="en-US"/>
          </a:p>
        </p:txBody>
      </p:sp>
    </p:spTree>
    <p:extLst>
      <p:ext uri="{BB962C8B-B14F-4D97-AF65-F5344CB8AC3E}">
        <p14:creationId xmlns:p14="http://schemas.microsoft.com/office/powerpoint/2010/main" val="99572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F43E7C-5FF1-A5DE-FBBE-C1FD66FF5CBA}"/>
              </a:ext>
            </a:extLst>
          </p:cNvPr>
          <p:cNvPicPr>
            <a:picLocks noChangeAspect="1"/>
          </p:cNvPicPr>
          <p:nvPr/>
        </p:nvPicPr>
        <p:blipFill>
          <a:blip r:embed="rId2"/>
          <a:stretch>
            <a:fillRect/>
          </a:stretch>
        </p:blipFill>
        <p:spPr>
          <a:xfrm>
            <a:off x="482600" y="858748"/>
            <a:ext cx="3971037" cy="5140501"/>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E007B07-CCEA-606B-D64F-86B7672A2454}"/>
              </a:ext>
            </a:extLst>
          </p:cNvPr>
          <p:cNvPicPr>
            <a:picLocks noChangeAspect="1"/>
          </p:cNvPicPr>
          <p:nvPr/>
        </p:nvPicPr>
        <p:blipFill>
          <a:blip r:embed="rId3"/>
          <a:stretch>
            <a:fillRect/>
          </a:stretch>
        </p:blipFill>
        <p:spPr>
          <a:xfrm>
            <a:off x="4858321" y="643467"/>
            <a:ext cx="3635119" cy="5571066"/>
          </a:xfrm>
          <a:prstGeom prst="rect">
            <a:avLst/>
          </a:prstGeom>
        </p:spPr>
      </p:pic>
    </p:spTree>
    <p:extLst>
      <p:ext uri="{BB962C8B-B14F-4D97-AF65-F5344CB8AC3E}">
        <p14:creationId xmlns:p14="http://schemas.microsoft.com/office/powerpoint/2010/main" val="182876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A847E3-6C22-9402-A7A4-70DA1EA81F79}"/>
              </a:ext>
            </a:extLst>
          </p:cNvPr>
          <p:cNvPicPr>
            <a:picLocks noChangeAspect="1"/>
          </p:cNvPicPr>
          <p:nvPr/>
        </p:nvPicPr>
        <p:blipFill>
          <a:blip r:embed="rId2"/>
          <a:stretch>
            <a:fillRect/>
          </a:stretch>
        </p:blipFill>
        <p:spPr>
          <a:xfrm>
            <a:off x="482600" y="1355350"/>
            <a:ext cx="3971037" cy="414729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43AB9BE-63D5-D75C-952A-107C7891D869}"/>
              </a:ext>
            </a:extLst>
          </p:cNvPr>
          <p:cNvPicPr>
            <a:picLocks noChangeAspect="1"/>
          </p:cNvPicPr>
          <p:nvPr/>
        </p:nvPicPr>
        <p:blipFill>
          <a:blip r:embed="rId3"/>
          <a:stretch>
            <a:fillRect/>
          </a:stretch>
        </p:blipFill>
        <p:spPr>
          <a:xfrm>
            <a:off x="4690362" y="807853"/>
            <a:ext cx="3971037" cy="5242293"/>
          </a:xfrm>
          <a:prstGeom prst="rect">
            <a:avLst/>
          </a:prstGeom>
        </p:spPr>
      </p:pic>
    </p:spTree>
    <p:extLst>
      <p:ext uri="{BB962C8B-B14F-4D97-AF65-F5344CB8AC3E}">
        <p14:creationId xmlns:p14="http://schemas.microsoft.com/office/powerpoint/2010/main" val="251697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84BD-9241-419D-9DF4-395C75F3F22B}"/>
              </a:ext>
            </a:extLst>
          </p:cNvPr>
          <p:cNvSpPr>
            <a:spLocks noGrp="1"/>
          </p:cNvSpPr>
          <p:nvPr>
            <p:ph type="title"/>
          </p:nvPr>
        </p:nvSpPr>
        <p:spPr/>
        <p:txBody>
          <a:bodyPr/>
          <a:lstStyle/>
          <a:p>
            <a:r>
              <a:rPr lang="en-CA" b="1">
                <a:solidFill>
                  <a:srgbClr val="009999"/>
                </a:solidFill>
                <a:latin typeface="Arial Rounded MT Bold"/>
                <a:ea typeface="ADLaM Display"/>
                <a:cs typeface="ADLaM Display"/>
              </a:rPr>
              <a:t>FAQs</a:t>
            </a:r>
            <a:endParaRPr lang="en-CA" b="1">
              <a:solidFill>
                <a:srgbClr val="009999"/>
              </a:solidFill>
              <a:latin typeface="Arial Rounded MT Bold"/>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C06330B3-7117-4E40-AFBA-27722D875FAC}"/>
              </a:ext>
            </a:extLst>
          </p:cNvPr>
          <p:cNvSpPr txBox="1"/>
          <p:nvPr/>
        </p:nvSpPr>
        <p:spPr>
          <a:xfrm>
            <a:off x="294565" y="953069"/>
            <a:ext cx="8561694" cy="5847755"/>
          </a:xfrm>
          <a:prstGeom prst="rect">
            <a:avLst/>
          </a:prstGeom>
          <a:noFill/>
        </p:spPr>
        <p:txBody>
          <a:bodyPr wrap="square" lIns="91440" tIns="45720" rIns="91440" bIns="45720" rtlCol="0" anchor="t">
            <a:spAutoFit/>
          </a:bodyPr>
          <a:lstStyle/>
          <a:p>
            <a:endParaRPr lang="en-CA" b="1">
              <a:cs typeface="Arial"/>
            </a:endParaRPr>
          </a:p>
          <a:p>
            <a:r>
              <a:rPr lang="en-CA" sz="1400" b="1"/>
              <a:t>1. Do you provide snacks? </a:t>
            </a:r>
            <a:endParaRPr lang="en-CA" sz="1400" b="1">
              <a:cs typeface="Arial"/>
            </a:endParaRPr>
          </a:p>
          <a:p>
            <a:r>
              <a:rPr lang="en-CA" sz="1400"/>
              <a:t>The school does not provide snacks. We ask families to send a small healthy snack with their child.</a:t>
            </a:r>
            <a:endParaRPr lang="en-CA" sz="1400">
              <a:cs typeface="Arial"/>
            </a:endParaRPr>
          </a:p>
          <a:p>
            <a:endParaRPr lang="en-CA" sz="1400">
              <a:cs typeface="Arial"/>
            </a:endParaRPr>
          </a:p>
          <a:p>
            <a:r>
              <a:rPr lang="en-CA" sz="1400" b="1">
                <a:solidFill>
                  <a:srgbClr val="000000"/>
                </a:solidFill>
                <a:cs typeface="Arial"/>
              </a:rPr>
              <a:t>2. What are the fees?</a:t>
            </a:r>
            <a:endParaRPr lang="en-US" sz="1400">
              <a:solidFill>
                <a:srgbClr val="000000"/>
              </a:solidFill>
              <a:cs typeface="Arial"/>
            </a:endParaRPr>
          </a:p>
          <a:p>
            <a:r>
              <a:rPr lang="en-CA" sz="1400">
                <a:solidFill>
                  <a:srgbClr val="000000"/>
                </a:solidFill>
                <a:cs typeface="Arial"/>
              </a:rPr>
              <a:t>Fee amounts will be communicated in June, along with more information. </a:t>
            </a:r>
            <a:endParaRPr lang="en-US" sz="1400">
              <a:solidFill>
                <a:srgbClr val="000000"/>
              </a:solidFill>
              <a:cs typeface="Arial"/>
            </a:endParaRPr>
          </a:p>
          <a:p>
            <a:r>
              <a:rPr lang="en-CA" sz="1400">
                <a:solidFill>
                  <a:srgbClr val="000000"/>
                </a:solidFill>
                <a:cs typeface="Arial"/>
              </a:rPr>
              <a:t>Families pay a supply fee and an activity fee. </a:t>
            </a:r>
            <a:endParaRPr lang="en-US" sz="1400">
              <a:solidFill>
                <a:srgbClr val="000000"/>
              </a:solidFill>
              <a:cs typeface="Arial"/>
            </a:endParaRPr>
          </a:p>
          <a:p>
            <a:endParaRPr lang="en-CA" sz="1400">
              <a:solidFill>
                <a:srgbClr val="000000"/>
              </a:solidFill>
              <a:cs typeface="Arial"/>
            </a:endParaRPr>
          </a:p>
          <a:p>
            <a:r>
              <a:rPr lang="en-CA" sz="1400" b="1">
                <a:solidFill>
                  <a:srgbClr val="000000"/>
                </a:solidFill>
                <a:cs typeface="Arial"/>
              </a:rPr>
              <a:t>3. My child has additional needs, what do I do? </a:t>
            </a:r>
            <a:endParaRPr lang="en-US" sz="1400">
              <a:solidFill>
                <a:srgbClr val="000000"/>
              </a:solidFill>
              <a:cs typeface="Arial"/>
            </a:endParaRPr>
          </a:p>
          <a:p>
            <a:r>
              <a:rPr lang="en-CA" sz="1400">
                <a:solidFill>
                  <a:srgbClr val="000000"/>
                </a:solidFill>
                <a:cs typeface="Arial"/>
              </a:rPr>
              <a:t>Please communicate with the school office or indicate on your registration in the medical section. A school team member will contact you to get more information. </a:t>
            </a:r>
            <a:endParaRPr lang="en-US" sz="1400">
              <a:solidFill>
                <a:srgbClr val="000000"/>
              </a:solidFill>
              <a:cs typeface="Arial"/>
            </a:endParaRPr>
          </a:p>
          <a:p>
            <a:endParaRPr lang="en-CA" sz="1400">
              <a:solidFill>
                <a:srgbClr val="000000"/>
              </a:solidFill>
              <a:cs typeface="Arial"/>
            </a:endParaRPr>
          </a:p>
          <a:p>
            <a:r>
              <a:rPr lang="en-CA" sz="1400">
                <a:solidFill>
                  <a:srgbClr val="000000"/>
                </a:solidFill>
                <a:cs typeface="Arial"/>
              </a:rPr>
              <a:t>4. </a:t>
            </a:r>
            <a:r>
              <a:rPr lang="en-CA" sz="1400" b="1">
                <a:solidFill>
                  <a:srgbClr val="000000"/>
                </a:solidFill>
                <a:cs typeface="Arial"/>
              </a:rPr>
              <a:t>My child has allergies, asthma, or other medical concerns. What should I do?</a:t>
            </a:r>
            <a:endParaRPr lang="en-US" sz="1400">
              <a:solidFill>
                <a:srgbClr val="000000"/>
              </a:solidFill>
              <a:cs typeface="Arial"/>
            </a:endParaRPr>
          </a:p>
          <a:p>
            <a:r>
              <a:rPr lang="en-CA" sz="1400">
                <a:solidFill>
                  <a:srgbClr val="000000"/>
                </a:solidFill>
                <a:cs typeface="Arial"/>
              </a:rPr>
              <a:t>Please fill out the medical section. The office will contact you to get more information. You may need to fill out a URIS medical form so our divisional nurse can write up a medical plan to support your child. </a:t>
            </a:r>
            <a:endParaRPr lang="en-US" sz="1400">
              <a:solidFill>
                <a:srgbClr val="000000"/>
              </a:solidFill>
              <a:cs typeface="Arial"/>
            </a:endParaRPr>
          </a:p>
          <a:p>
            <a:endParaRPr lang="en-CA" sz="1400">
              <a:solidFill>
                <a:srgbClr val="000000"/>
              </a:solidFill>
              <a:cs typeface="Arial"/>
            </a:endParaRPr>
          </a:p>
          <a:p>
            <a:r>
              <a:rPr lang="en-CA" sz="1400">
                <a:solidFill>
                  <a:srgbClr val="000000"/>
                </a:solidFill>
                <a:cs typeface="Arial"/>
              </a:rPr>
              <a:t>5. </a:t>
            </a:r>
            <a:r>
              <a:rPr lang="en-CA" sz="1400" b="1">
                <a:solidFill>
                  <a:srgbClr val="000000"/>
                </a:solidFill>
                <a:cs typeface="Arial"/>
              </a:rPr>
              <a:t>I may go to another school, should I still register?</a:t>
            </a:r>
            <a:endParaRPr lang="en-US" sz="1400">
              <a:solidFill>
                <a:srgbClr val="000000"/>
              </a:solidFill>
              <a:cs typeface="Arial"/>
            </a:endParaRPr>
          </a:p>
          <a:p>
            <a:r>
              <a:rPr lang="en-CA" sz="1400">
                <a:solidFill>
                  <a:srgbClr val="000000"/>
                </a:solidFill>
                <a:cs typeface="Arial"/>
              </a:rPr>
              <a:t>If you are unsure of where your child may go (for example) you have applied as a school of choice at another school or private school, we suggest registering at your catchment school as well. </a:t>
            </a:r>
            <a:endParaRPr lang="en-CA" sz="1400">
              <a:cs typeface="Arial"/>
            </a:endParaRPr>
          </a:p>
          <a:p>
            <a:endParaRPr lang="en-CA" b="1">
              <a:solidFill>
                <a:srgbClr val="000000"/>
              </a:solidFill>
              <a:cs typeface="Arial"/>
            </a:endParaRPr>
          </a:p>
          <a:p>
            <a:endParaRPr lang="en-CA" b="1">
              <a:solidFill>
                <a:srgbClr val="FF0000"/>
              </a:solidFill>
              <a:cs typeface="Arial"/>
            </a:endParaRPr>
          </a:p>
          <a:p>
            <a:endParaRPr lang="en-CA"/>
          </a:p>
          <a:p>
            <a:endParaRPr lang="en-CA"/>
          </a:p>
          <a:p>
            <a:r>
              <a:rPr lang="en-CA"/>
              <a:t> </a:t>
            </a:r>
            <a:endParaRPr lang="en-CA">
              <a:cs typeface="Arial"/>
            </a:endParaRPr>
          </a:p>
        </p:txBody>
      </p:sp>
    </p:spTree>
    <p:extLst>
      <p:ext uri="{BB962C8B-B14F-4D97-AF65-F5344CB8AC3E}">
        <p14:creationId xmlns:p14="http://schemas.microsoft.com/office/powerpoint/2010/main" val="340243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ircle frames&#10;&#10;AI-generated content may be incorrect.">
            <a:extLst>
              <a:ext uri="{FF2B5EF4-FFF2-40B4-BE49-F238E27FC236}">
                <a16:creationId xmlns:a16="http://schemas.microsoft.com/office/drawing/2014/main" id="{453886F2-7EF7-68F7-2F9E-00A8133264C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9517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7733-7642-4D38-859B-68A094FA1ECF}"/>
              </a:ext>
            </a:extLst>
          </p:cNvPr>
          <p:cNvSpPr>
            <a:spLocks noGrp="1"/>
          </p:cNvSpPr>
          <p:nvPr>
            <p:ph type="title"/>
          </p:nvPr>
        </p:nvSpPr>
        <p:spPr>
          <a:xfrm>
            <a:off x="472440" y="160337"/>
            <a:ext cx="8229600" cy="1831397"/>
          </a:xfrm>
        </p:spPr>
        <p:txBody>
          <a:bodyPr>
            <a:normAutofit/>
          </a:bodyPr>
          <a:lstStyle/>
          <a:p>
            <a:r>
              <a:rPr lang="en-CA" b="1">
                <a:solidFill>
                  <a:srgbClr val="009999"/>
                </a:solidFill>
                <a:latin typeface="Arial Rounded MT Bold" panose="020F0704030504030204" pitchFamily="34" charset="0"/>
              </a:rPr>
              <a:t>Community or Catchment School</a:t>
            </a:r>
          </a:p>
        </p:txBody>
      </p:sp>
      <p:sp>
        <p:nvSpPr>
          <p:cNvPr id="3" name="Content Placeholder 2">
            <a:extLst>
              <a:ext uri="{FF2B5EF4-FFF2-40B4-BE49-F238E27FC236}">
                <a16:creationId xmlns:a16="http://schemas.microsoft.com/office/drawing/2014/main" id="{3334DD59-7E9F-43C9-89EB-851FF9B299CC}"/>
              </a:ext>
            </a:extLst>
          </p:cNvPr>
          <p:cNvSpPr>
            <a:spLocks noGrp="1"/>
          </p:cNvSpPr>
          <p:nvPr>
            <p:ph idx="1"/>
          </p:nvPr>
        </p:nvSpPr>
        <p:spPr>
          <a:xfrm>
            <a:off x="466132" y="1991586"/>
            <a:ext cx="8242588" cy="3852954"/>
          </a:xfrm>
        </p:spPr>
        <p:txBody>
          <a:bodyPr vert="horz" lIns="91440" tIns="45720" rIns="91440" bIns="45720" rtlCol="0" anchor="t">
            <a:normAutofit/>
          </a:bodyPr>
          <a:lstStyle/>
          <a:p>
            <a:r>
              <a:rPr lang="en-CA"/>
              <a:t>Please use the school locator tool on the website to check if we are the school for your address</a:t>
            </a:r>
          </a:p>
          <a:p>
            <a:pPr marL="0" indent="0">
              <a:buNone/>
            </a:pPr>
            <a:r>
              <a:rPr lang="en-CA" sz="2400">
                <a:hlinkClick r:id="rId3"/>
              </a:rPr>
              <a:t>https://www.pembinatrails.ca/page/785/school-locator</a:t>
            </a:r>
            <a:endParaRPr lang="en-CA" sz="2400"/>
          </a:p>
          <a:p>
            <a:pPr marL="0" indent="0">
              <a:buNone/>
            </a:pPr>
            <a:endParaRPr lang="en-CA" sz="2400"/>
          </a:p>
          <a:p>
            <a:r>
              <a:rPr lang="en-CA"/>
              <a:t>We are CLOSED to Schools of Choice</a:t>
            </a:r>
            <a:endParaRPr lang="en-CA">
              <a:cs typeface="Arial"/>
            </a:endParaRPr>
          </a:p>
          <a:p>
            <a:pPr marL="0" indent="0">
              <a:buNone/>
            </a:pPr>
            <a:endParaRPr lang="en-CA"/>
          </a:p>
        </p:txBody>
      </p:sp>
    </p:spTree>
    <p:extLst>
      <p:ext uri="{BB962C8B-B14F-4D97-AF65-F5344CB8AC3E}">
        <p14:creationId xmlns:p14="http://schemas.microsoft.com/office/powerpoint/2010/main" val="2055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EADA-82A6-4324-968F-3D64578F62F1}"/>
              </a:ext>
            </a:extLst>
          </p:cNvPr>
          <p:cNvSpPr>
            <a:spLocks noGrp="1"/>
          </p:cNvSpPr>
          <p:nvPr>
            <p:ph type="title"/>
          </p:nvPr>
        </p:nvSpPr>
        <p:spPr/>
        <p:txBody>
          <a:bodyPr/>
          <a:lstStyle/>
          <a:p>
            <a:r>
              <a:rPr lang="en-US" b="1">
                <a:solidFill>
                  <a:srgbClr val="009999"/>
                </a:solidFill>
                <a:latin typeface="Arial Rounded MT Bold" panose="020F0704030504030204" pitchFamily="34" charset="0"/>
                <a:cs typeface="Arial"/>
              </a:rPr>
              <a:t>About Whyte Ridge School</a:t>
            </a:r>
            <a:endParaRPr lang="en-US" b="1">
              <a:solidFill>
                <a:srgbClr val="009999"/>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D1ACB20-8F48-4030-A487-AE94CA44CD88}"/>
              </a:ext>
            </a:extLst>
          </p:cNvPr>
          <p:cNvSpPr>
            <a:spLocks noGrp="1"/>
          </p:cNvSpPr>
          <p:nvPr>
            <p:ph idx="1"/>
          </p:nvPr>
        </p:nvSpPr>
        <p:spPr>
          <a:xfrm>
            <a:off x="838200" y="1714500"/>
            <a:ext cx="7772400" cy="3429000"/>
          </a:xfrm>
        </p:spPr>
        <p:txBody>
          <a:bodyPr vert="horz" lIns="91440" tIns="45720" rIns="91440" bIns="45720" rtlCol="0" anchor="t">
            <a:normAutofit/>
          </a:bodyPr>
          <a:lstStyle/>
          <a:p>
            <a:r>
              <a:rPr lang="en-US">
                <a:cs typeface="Arial"/>
              </a:rPr>
              <a:t>Kindergarten to Grade Four</a:t>
            </a:r>
          </a:p>
          <a:p>
            <a:r>
              <a:rPr lang="en-US">
                <a:cs typeface="Arial"/>
              </a:rPr>
              <a:t>570 students</a:t>
            </a:r>
          </a:p>
          <a:p>
            <a:r>
              <a:rPr lang="en-US">
                <a:cs typeface="Arial"/>
              </a:rPr>
              <a:t>English Program</a:t>
            </a: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125993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A3E-4648-4E6A-86C2-75521D719A9F}"/>
              </a:ext>
            </a:extLst>
          </p:cNvPr>
          <p:cNvSpPr>
            <a:spLocks noGrp="1"/>
          </p:cNvSpPr>
          <p:nvPr>
            <p:ph type="title"/>
          </p:nvPr>
        </p:nvSpPr>
        <p:spPr>
          <a:xfrm>
            <a:off x="457200" y="781194"/>
            <a:ext cx="8229600" cy="1298864"/>
          </a:xfrm>
        </p:spPr>
        <p:txBody>
          <a:bodyPr>
            <a:normAutofit fontScale="90000"/>
          </a:bodyPr>
          <a:lstStyle/>
          <a:p>
            <a:r>
              <a:rPr lang="en-US" b="1">
                <a:solidFill>
                  <a:srgbClr val="009999"/>
                </a:solidFill>
                <a:latin typeface="Arial Rounded MT Bold" panose="020F0704030504030204" pitchFamily="34" charset="0"/>
                <a:cs typeface="Arial"/>
              </a:rPr>
              <a:t>About Kindergarten</a:t>
            </a:r>
            <a:br>
              <a:rPr lang="en-US">
                <a:solidFill>
                  <a:schemeClr val="tx2">
                    <a:lumMod val="75000"/>
                  </a:schemeClr>
                </a:solidFill>
                <a:cs typeface="Arial"/>
              </a:rPr>
            </a:br>
            <a:endParaRPr lang="en-US">
              <a:solidFill>
                <a:schemeClr val="tx2">
                  <a:lumMod val="75000"/>
                </a:schemeClr>
              </a:solidFill>
            </a:endParaRPr>
          </a:p>
        </p:txBody>
      </p:sp>
      <p:sp>
        <p:nvSpPr>
          <p:cNvPr id="3" name="Content Placeholder 2">
            <a:extLst>
              <a:ext uri="{FF2B5EF4-FFF2-40B4-BE49-F238E27FC236}">
                <a16:creationId xmlns:a16="http://schemas.microsoft.com/office/drawing/2014/main" id="{7D413007-B1D8-4199-AA98-988E6765E6B8}"/>
              </a:ext>
            </a:extLst>
          </p:cNvPr>
          <p:cNvSpPr>
            <a:spLocks noGrp="1"/>
          </p:cNvSpPr>
          <p:nvPr>
            <p:ph idx="1"/>
          </p:nvPr>
        </p:nvSpPr>
        <p:spPr>
          <a:xfrm>
            <a:off x="731916" y="1335191"/>
            <a:ext cx="8229600" cy="2549237"/>
          </a:xfrm>
        </p:spPr>
        <p:txBody>
          <a:bodyPr vert="horz" lIns="91440" tIns="45720" rIns="91440" bIns="45720" rtlCol="0" anchor="t">
            <a:noAutofit/>
          </a:bodyPr>
          <a:lstStyle/>
          <a:p>
            <a:endParaRPr lang="en-US" sz="2800">
              <a:cs typeface="Arial"/>
            </a:endParaRPr>
          </a:p>
          <a:p>
            <a:r>
              <a:rPr lang="en-US" sz="2800">
                <a:cs typeface="Arial"/>
              </a:rPr>
              <a:t>Half-Day Program </a:t>
            </a:r>
          </a:p>
          <a:p>
            <a:r>
              <a:rPr lang="en-US" sz="2800">
                <a:cs typeface="Arial"/>
              </a:rPr>
              <a:t>Hours</a:t>
            </a:r>
          </a:p>
          <a:p>
            <a:pPr lvl="1">
              <a:buFont typeface="Courier New" pitchFamily="34" charset="0"/>
              <a:buChar char="o"/>
            </a:pPr>
            <a:r>
              <a:rPr lang="en-US">
                <a:cs typeface="Arial"/>
              </a:rPr>
              <a:t>Morning: 8:25am -11:10 a.m.</a:t>
            </a:r>
          </a:p>
          <a:p>
            <a:pPr lvl="1">
              <a:buFont typeface="Courier New" pitchFamily="34" charset="0"/>
              <a:buChar char="o"/>
            </a:pPr>
            <a:r>
              <a:rPr lang="en-US">
                <a:cs typeface="Arial"/>
              </a:rPr>
              <a:t>Afternoon: 12:15pm - 3:00 p.m.</a:t>
            </a:r>
            <a:endParaRPr lang="en-US">
              <a:solidFill>
                <a:srgbClr val="FF0000"/>
              </a:solidFill>
              <a:cs typeface="Arial"/>
            </a:endParaRPr>
          </a:p>
          <a:p>
            <a:r>
              <a:rPr lang="en-US" sz="2800">
                <a:cs typeface="Arial"/>
              </a:rPr>
              <a:t>Specialists for Physical Education and Music</a:t>
            </a:r>
          </a:p>
          <a:p>
            <a:r>
              <a:rPr lang="en-US" sz="2800">
                <a:cs typeface="Arial"/>
              </a:rPr>
              <a:t>School wide events, activities, and concerts</a:t>
            </a:r>
          </a:p>
        </p:txBody>
      </p:sp>
    </p:spTree>
    <p:extLst>
      <p:ext uri="{BB962C8B-B14F-4D97-AF65-F5344CB8AC3E}">
        <p14:creationId xmlns:p14="http://schemas.microsoft.com/office/powerpoint/2010/main" val="311878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A3E-4648-4E6A-86C2-75521D719A9F}"/>
              </a:ext>
            </a:extLst>
          </p:cNvPr>
          <p:cNvSpPr>
            <a:spLocks noGrp="1"/>
          </p:cNvSpPr>
          <p:nvPr>
            <p:ph type="title"/>
          </p:nvPr>
        </p:nvSpPr>
        <p:spPr/>
        <p:txBody>
          <a:bodyPr>
            <a:normAutofit fontScale="90000"/>
          </a:bodyPr>
          <a:lstStyle/>
          <a:p>
            <a:br>
              <a:rPr lang="en-US">
                <a:solidFill>
                  <a:schemeClr val="tx2">
                    <a:lumMod val="75000"/>
                  </a:schemeClr>
                </a:solidFill>
                <a:cs typeface="Arial"/>
              </a:rPr>
            </a:br>
            <a:endParaRPr lang="en-US">
              <a:solidFill>
                <a:schemeClr val="tx2">
                  <a:lumMod val="75000"/>
                </a:schemeClr>
              </a:solidFill>
            </a:endParaRPr>
          </a:p>
        </p:txBody>
      </p:sp>
      <p:sp>
        <p:nvSpPr>
          <p:cNvPr id="7" name="TextBox 6">
            <a:extLst>
              <a:ext uri="{FF2B5EF4-FFF2-40B4-BE49-F238E27FC236}">
                <a16:creationId xmlns:a16="http://schemas.microsoft.com/office/drawing/2014/main" id="{4B5F3147-7808-410A-99C0-BFA9765052A7}"/>
              </a:ext>
            </a:extLst>
          </p:cNvPr>
          <p:cNvSpPr txBox="1"/>
          <p:nvPr/>
        </p:nvSpPr>
        <p:spPr>
          <a:xfrm>
            <a:off x="1066800" y="1351916"/>
            <a:ext cx="7239000" cy="4778231"/>
          </a:xfrm>
          <a:prstGeom prst="rect">
            <a:avLst/>
          </a:prstGeom>
          <a:noFill/>
        </p:spPr>
        <p:txBody>
          <a:bodyPr wrap="square" lIns="91440" tIns="45720" rIns="91440" bIns="45720" rtlCol="0" anchor="t">
            <a:spAutoFit/>
          </a:bodyPr>
          <a:lstStyle/>
          <a:p>
            <a:pPr marL="213995" indent="-213995" defTabSz="685800">
              <a:buFont typeface="Arial" panose="020B0604020202020204" pitchFamily="34" charset="0"/>
              <a:buChar char="•"/>
            </a:pPr>
            <a:r>
              <a:rPr lang="en-US" sz="2000" b="1">
                <a:solidFill>
                  <a:prstClr val="black"/>
                </a:solidFill>
                <a:latin typeface="Arial"/>
                <a:cs typeface="Arial"/>
              </a:rPr>
              <a:t>Edsby</a:t>
            </a:r>
            <a:r>
              <a:rPr lang="en-US" sz="2000">
                <a:solidFill>
                  <a:prstClr val="black"/>
                </a:solidFill>
                <a:latin typeface="Arial"/>
                <a:cs typeface="Arial"/>
              </a:rPr>
              <a:t> – more information will be sent after registrations are complete</a:t>
            </a:r>
          </a:p>
          <a:p>
            <a:pPr marL="671195" lvl="1" indent="-213995" defTabSz="685800">
              <a:buFont typeface="Arial" panose="020B0604020202020204" pitchFamily="34" charset="0"/>
              <a:buChar char="•"/>
            </a:pPr>
            <a:r>
              <a:rPr lang="en-US" sz="2000">
                <a:solidFill>
                  <a:prstClr val="black"/>
                </a:solidFill>
                <a:latin typeface="Arial"/>
                <a:cs typeface="Arial"/>
              </a:rPr>
              <a:t>Whole School: attendance, weekly communication, school calendar</a:t>
            </a:r>
            <a:endParaRPr lang="en-US" sz="2000">
              <a:solidFill>
                <a:prstClr val="black"/>
              </a:solidFill>
              <a:latin typeface="Arial"/>
              <a:ea typeface="Calibri"/>
              <a:cs typeface="Arial"/>
            </a:endParaRPr>
          </a:p>
          <a:p>
            <a:pPr marL="671195" lvl="1" indent="-213995" defTabSz="685800">
              <a:buFont typeface="Arial" panose="020B0604020202020204" pitchFamily="34" charset="0"/>
              <a:buChar char="•"/>
            </a:pPr>
            <a:r>
              <a:rPr lang="en-US" sz="2000">
                <a:solidFill>
                  <a:prstClr val="black"/>
                </a:solidFill>
                <a:latin typeface="Arial"/>
                <a:cs typeface="Arial"/>
              </a:rPr>
              <a:t>Classrooms: updates, important information, pictures</a:t>
            </a:r>
            <a:endParaRPr lang="en-US" sz="2000">
              <a:solidFill>
                <a:prstClr val="black"/>
              </a:solidFill>
              <a:latin typeface="Arial"/>
              <a:ea typeface="Calibri"/>
              <a:cs typeface="Arial"/>
            </a:endParaRPr>
          </a:p>
          <a:p>
            <a:pPr lvl="1" defTabSz="685800"/>
            <a:endParaRPr lang="en-US" sz="2000">
              <a:solidFill>
                <a:prstClr val="black"/>
              </a:solidFill>
              <a:latin typeface="Arial"/>
              <a:cs typeface="Arial"/>
            </a:endParaRPr>
          </a:p>
          <a:p>
            <a:pPr marL="213995" indent="-213995" defTabSz="685800">
              <a:buFont typeface="Arial" panose="020B0604020202020204" pitchFamily="34" charset="0"/>
              <a:buChar char="•"/>
            </a:pPr>
            <a:r>
              <a:rPr lang="en-US" sz="2000" b="1">
                <a:solidFill>
                  <a:prstClr val="black"/>
                </a:solidFill>
                <a:latin typeface="Arial"/>
                <a:cs typeface="Arial"/>
              </a:rPr>
              <a:t>Email</a:t>
            </a:r>
            <a:r>
              <a:rPr lang="en-US" sz="2000">
                <a:solidFill>
                  <a:prstClr val="black"/>
                </a:solidFill>
                <a:latin typeface="Arial"/>
                <a:cs typeface="Arial"/>
              </a:rPr>
              <a:t> </a:t>
            </a:r>
            <a:endParaRPr lang="en-US" sz="2000">
              <a:solidFill>
                <a:prstClr val="black"/>
              </a:solidFill>
              <a:latin typeface="Arial"/>
              <a:ea typeface="Calibri"/>
              <a:cs typeface="Arial"/>
            </a:endParaRPr>
          </a:p>
          <a:p>
            <a:pPr marL="671195" lvl="1" indent="-213995" defTabSz="685800">
              <a:buFont typeface="Arial" panose="020B0604020202020204" pitchFamily="34" charset="0"/>
              <a:buChar char="•"/>
            </a:pPr>
            <a:r>
              <a:rPr lang="en-US" sz="2000">
                <a:solidFill>
                  <a:prstClr val="black"/>
                </a:solidFill>
                <a:latin typeface="Arial"/>
                <a:cs typeface="Arial"/>
              </a:rPr>
              <a:t>Updates from admin and office</a:t>
            </a:r>
            <a:endParaRPr lang="en-US" sz="2000">
              <a:solidFill>
                <a:prstClr val="black"/>
              </a:solidFill>
              <a:latin typeface="Arial"/>
              <a:ea typeface="Calibri"/>
              <a:cs typeface="Arial"/>
            </a:endParaRPr>
          </a:p>
          <a:p>
            <a:pPr marL="671195" lvl="1" indent="-213995" defTabSz="685800">
              <a:buFont typeface="Arial" panose="020B0604020202020204" pitchFamily="34" charset="0"/>
              <a:buChar char="•"/>
            </a:pPr>
            <a:r>
              <a:rPr lang="en-US" sz="2000">
                <a:solidFill>
                  <a:prstClr val="black"/>
                </a:solidFill>
                <a:latin typeface="Arial"/>
                <a:cs typeface="Arial"/>
              </a:rPr>
              <a:t>Divisional information </a:t>
            </a:r>
            <a:endParaRPr lang="en-US" sz="2000">
              <a:solidFill>
                <a:prstClr val="black"/>
              </a:solidFill>
              <a:latin typeface="Arial"/>
              <a:ea typeface="Calibri"/>
              <a:cs typeface="Arial"/>
            </a:endParaRPr>
          </a:p>
          <a:p>
            <a:pPr marL="213995" indent="-213995" defTabSz="685800">
              <a:buFont typeface="Arial" panose="020B0604020202020204" pitchFamily="34" charset="0"/>
              <a:buChar char="•"/>
            </a:pPr>
            <a:endParaRPr lang="en-US" sz="2000">
              <a:solidFill>
                <a:prstClr val="black"/>
              </a:solidFill>
              <a:latin typeface="Arial"/>
              <a:ea typeface="Calibri"/>
              <a:cs typeface="Calibri"/>
            </a:endParaRPr>
          </a:p>
          <a:p>
            <a:pPr marL="213995" indent="-213995" defTabSz="685800">
              <a:buFont typeface="Arial" panose="020B0604020202020204" pitchFamily="34" charset="0"/>
              <a:buChar char="•"/>
            </a:pPr>
            <a:r>
              <a:rPr lang="en-US" sz="2000" b="1">
                <a:solidFill>
                  <a:prstClr val="black"/>
                </a:solidFill>
                <a:latin typeface="Arial"/>
                <a:cs typeface="Arial"/>
              </a:rPr>
              <a:t>Website</a:t>
            </a:r>
            <a:endParaRPr lang="en-US" sz="2000" b="1">
              <a:solidFill>
                <a:prstClr val="black"/>
              </a:solidFill>
              <a:latin typeface="Arial"/>
              <a:ea typeface="Calibri"/>
              <a:cs typeface="Arial"/>
            </a:endParaRPr>
          </a:p>
          <a:p>
            <a:pPr marL="671195" lvl="1" indent="-213995" defTabSz="685800">
              <a:buFont typeface="Arial" panose="020B0604020202020204" pitchFamily="34" charset="0"/>
              <a:buChar char="•"/>
            </a:pPr>
            <a:r>
              <a:rPr lang="en-US" sz="2000">
                <a:solidFill>
                  <a:prstClr val="black"/>
                </a:solidFill>
                <a:latin typeface="Arial"/>
                <a:cs typeface="Arial"/>
              </a:rPr>
              <a:t>Divisional information </a:t>
            </a:r>
            <a:endParaRPr lang="en-US" sz="2000">
              <a:solidFill>
                <a:prstClr val="black"/>
              </a:solidFill>
              <a:latin typeface="Arial"/>
              <a:ea typeface="Calibri"/>
              <a:cs typeface="Arial"/>
            </a:endParaRPr>
          </a:p>
          <a:p>
            <a:pPr marL="671195" lvl="1" indent="-213995" defTabSz="685800">
              <a:buFont typeface="Arial" panose="020B0604020202020204" pitchFamily="34" charset="0"/>
              <a:buChar char="•"/>
            </a:pPr>
            <a:endParaRPr lang="en-US">
              <a:solidFill>
                <a:prstClr val="black"/>
              </a:solidFill>
              <a:latin typeface="Calibri" panose="020F0502020204030204"/>
              <a:ea typeface="Calibri"/>
              <a:cs typeface="Calibri"/>
            </a:endParaRPr>
          </a:p>
          <a:p>
            <a:pPr marL="213995" indent="-213995" defTabSz="685800">
              <a:buFont typeface="Arial" panose="020B0604020202020204" pitchFamily="34" charset="0"/>
              <a:buChar char="•"/>
            </a:pPr>
            <a:endParaRPr lang="en-US">
              <a:solidFill>
                <a:prstClr val="black"/>
              </a:solidFill>
              <a:latin typeface="Calibri" panose="020F0502020204030204"/>
              <a:ea typeface="Calibri"/>
              <a:cs typeface="Calibri"/>
            </a:endParaRPr>
          </a:p>
          <a:p>
            <a:pPr marL="213995" indent="-213995" defTabSz="685800">
              <a:buFont typeface="Arial" panose="020B0604020202020204" pitchFamily="34" charset="0"/>
              <a:buChar char="•"/>
            </a:pPr>
            <a:endParaRPr lang="en-US" sz="1500">
              <a:solidFill>
                <a:prstClr val="black"/>
              </a:solidFill>
              <a:latin typeface="Calibri" panose="020F0502020204030204"/>
              <a:ea typeface="Calibri" panose="020F0502020204030204"/>
              <a:cs typeface="Calibri" panose="020F0502020204030204"/>
            </a:endParaRPr>
          </a:p>
          <a:p>
            <a:pPr marL="213995" indent="-213995" defTabSz="685800">
              <a:buFont typeface="Arial" panose="020B0604020202020204" pitchFamily="34" charset="0"/>
              <a:buChar char="•"/>
            </a:pPr>
            <a:endParaRPr lang="en-US" sz="1350">
              <a:solidFill>
                <a:prstClr val="black"/>
              </a:solidFill>
              <a:latin typeface="Calibri" panose="020F0502020204030204"/>
              <a:ea typeface="Calibri" panose="020F0502020204030204"/>
              <a:cs typeface="Calibri" panose="020F0502020204030204"/>
            </a:endParaRPr>
          </a:p>
        </p:txBody>
      </p:sp>
      <p:sp>
        <p:nvSpPr>
          <p:cNvPr id="3" name="Title 1">
            <a:extLst>
              <a:ext uri="{FF2B5EF4-FFF2-40B4-BE49-F238E27FC236}">
                <a16:creationId xmlns:a16="http://schemas.microsoft.com/office/drawing/2014/main" id="{BC0B81D2-9C6F-BF84-46D5-B02F6B40C93A}"/>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9999"/>
                </a:solidFill>
                <a:latin typeface="Arial Rounded MT Bold" panose="020F0704030504030204" pitchFamily="34" charset="0"/>
                <a:cs typeface="Arial"/>
              </a:rPr>
              <a:t>Communication with Families</a:t>
            </a:r>
            <a:br>
              <a:rPr lang="en-US">
                <a:solidFill>
                  <a:schemeClr val="tx2">
                    <a:lumMod val="75000"/>
                  </a:schemeClr>
                </a:solidFill>
                <a:cs typeface="Arial"/>
              </a:rPr>
            </a:br>
            <a:endParaRPr lang="en-US">
              <a:solidFill>
                <a:schemeClr val="tx2">
                  <a:lumMod val="75000"/>
                </a:schemeClr>
              </a:solidFill>
            </a:endParaRPr>
          </a:p>
        </p:txBody>
      </p:sp>
    </p:spTree>
    <p:extLst>
      <p:ext uri="{BB962C8B-B14F-4D97-AF65-F5344CB8AC3E}">
        <p14:creationId xmlns:p14="http://schemas.microsoft.com/office/powerpoint/2010/main" val="44506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CF90-CF51-66E3-CA7C-D692641C9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5B52C-A871-EC91-D0E9-67BBC6A34801}"/>
              </a:ext>
            </a:extLst>
          </p:cNvPr>
          <p:cNvSpPr>
            <a:spLocks noGrp="1"/>
          </p:cNvSpPr>
          <p:nvPr>
            <p:ph type="title"/>
          </p:nvPr>
        </p:nvSpPr>
        <p:spPr/>
        <p:txBody>
          <a:bodyPr>
            <a:normAutofit fontScale="90000"/>
          </a:bodyPr>
          <a:lstStyle/>
          <a:p>
            <a:br>
              <a:rPr lang="en-US">
                <a:solidFill>
                  <a:schemeClr val="tx2">
                    <a:lumMod val="75000"/>
                  </a:schemeClr>
                </a:solidFill>
                <a:cs typeface="Arial"/>
              </a:rPr>
            </a:br>
            <a:endParaRPr lang="en-US">
              <a:solidFill>
                <a:schemeClr val="tx2">
                  <a:lumMod val="75000"/>
                </a:schemeClr>
              </a:solidFill>
            </a:endParaRPr>
          </a:p>
        </p:txBody>
      </p:sp>
      <p:sp>
        <p:nvSpPr>
          <p:cNvPr id="7" name="TextBox 6">
            <a:extLst>
              <a:ext uri="{FF2B5EF4-FFF2-40B4-BE49-F238E27FC236}">
                <a16:creationId xmlns:a16="http://schemas.microsoft.com/office/drawing/2014/main" id="{B398A46B-CDB1-930A-B5CB-9669B317797B}"/>
              </a:ext>
            </a:extLst>
          </p:cNvPr>
          <p:cNvSpPr txBox="1"/>
          <p:nvPr/>
        </p:nvSpPr>
        <p:spPr>
          <a:xfrm>
            <a:off x="609600" y="1405078"/>
            <a:ext cx="8075763" cy="3485570"/>
          </a:xfrm>
          <a:prstGeom prst="rect">
            <a:avLst/>
          </a:prstGeom>
          <a:noFill/>
        </p:spPr>
        <p:txBody>
          <a:bodyPr wrap="square" lIns="91440" tIns="45720" rIns="91440" bIns="45720" rtlCol="0" anchor="t">
            <a:spAutoFit/>
          </a:bodyPr>
          <a:lstStyle/>
          <a:p>
            <a:pPr defTabSz="685800"/>
            <a:endParaRPr lang="en-US" sz="2400" b="1">
              <a:latin typeface="Arial"/>
              <a:ea typeface="Calibri"/>
              <a:cs typeface="Calibri"/>
            </a:endParaRPr>
          </a:p>
          <a:p>
            <a:pPr marL="213995" indent="-213995" defTabSz="685800">
              <a:buFont typeface="Arial" panose="020B0604020202020204" pitchFamily="34" charset="0"/>
              <a:buChar char="•"/>
            </a:pPr>
            <a:r>
              <a:rPr lang="en-US" sz="2800">
                <a:latin typeface="Arial"/>
                <a:cs typeface="Arial"/>
              </a:rPr>
              <a:t>Strong Beginnings – September 24 and 25</a:t>
            </a:r>
            <a:endParaRPr lang="en-US" sz="2800">
              <a:latin typeface="Arial"/>
              <a:ea typeface="Calibri" panose="020F0502020204030204"/>
              <a:cs typeface="Arial"/>
            </a:endParaRPr>
          </a:p>
          <a:p>
            <a:pPr marL="213995" indent="-213995" defTabSz="685800">
              <a:buFont typeface="Arial" panose="020B0604020202020204" pitchFamily="34" charset="0"/>
              <a:buChar char="•"/>
            </a:pPr>
            <a:r>
              <a:rPr lang="en-US" sz="2800">
                <a:latin typeface="Arial"/>
                <a:cs typeface="Arial"/>
              </a:rPr>
              <a:t>Tri-conferences – October and February</a:t>
            </a:r>
            <a:endParaRPr lang="en-US" sz="2800">
              <a:latin typeface="Arial"/>
              <a:ea typeface="Calibri"/>
              <a:cs typeface="Arial"/>
            </a:endParaRPr>
          </a:p>
          <a:p>
            <a:pPr marL="213995" indent="-213995" defTabSz="685800">
              <a:buFont typeface="Arial" panose="020B0604020202020204" pitchFamily="34" charset="0"/>
              <a:buChar char="•"/>
            </a:pPr>
            <a:r>
              <a:rPr lang="en-US" sz="2800">
                <a:latin typeface="Arial"/>
                <a:cs typeface="Arial"/>
              </a:rPr>
              <a:t>Report card – June (one per year for Kindergarten)</a:t>
            </a:r>
            <a:endParaRPr lang="en-US" sz="2800">
              <a:latin typeface="Arial"/>
              <a:ea typeface="Calibri"/>
              <a:cs typeface="Arial"/>
            </a:endParaRPr>
          </a:p>
          <a:p>
            <a:pPr marL="213995" indent="-213995" defTabSz="685800">
              <a:buFont typeface="Arial" panose="020B0604020202020204" pitchFamily="34" charset="0"/>
              <a:buChar char="•"/>
            </a:pPr>
            <a:r>
              <a:rPr lang="en-US" sz="2800">
                <a:latin typeface="Arial"/>
                <a:cs typeface="Arial"/>
              </a:rPr>
              <a:t>Appointments available upon request with teachers and administration</a:t>
            </a:r>
            <a:endParaRPr lang="en-US" sz="2800">
              <a:latin typeface="Arial"/>
              <a:ea typeface="Calibri"/>
              <a:cs typeface="Arial"/>
            </a:endParaRPr>
          </a:p>
          <a:p>
            <a:pPr marL="213995" indent="-213995" defTabSz="685800">
              <a:buFont typeface="Arial" panose="020B0604020202020204" pitchFamily="34" charset="0"/>
              <a:buChar char="•"/>
            </a:pPr>
            <a:endParaRPr lang="en-US" sz="1500">
              <a:solidFill>
                <a:prstClr val="black"/>
              </a:solidFill>
              <a:latin typeface="Calibri" panose="020F0502020204030204"/>
              <a:ea typeface="Calibri" panose="020F0502020204030204"/>
              <a:cs typeface="Calibri" panose="020F0502020204030204"/>
            </a:endParaRPr>
          </a:p>
          <a:p>
            <a:pPr marL="213995" indent="-213995" defTabSz="685800">
              <a:buFont typeface="Arial" panose="020B0604020202020204" pitchFamily="34" charset="0"/>
              <a:buChar char="•"/>
            </a:pPr>
            <a:endParaRPr lang="en-US" sz="1350">
              <a:solidFill>
                <a:prstClr val="black"/>
              </a:solidFill>
              <a:latin typeface="Calibri" panose="020F0502020204030204"/>
              <a:ea typeface="Calibri" panose="020F0502020204030204"/>
              <a:cs typeface="Calibri" panose="020F0502020204030204"/>
            </a:endParaRPr>
          </a:p>
        </p:txBody>
      </p:sp>
      <p:sp>
        <p:nvSpPr>
          <p:cNvPr id="3" name="Title 1">
            <a:extLst>
              <a:ext uri="{FF2B5EF4-FFF2-40B4-BE49-F238E27FC236}">
                <a16:creationId xmlns:a16="http://schemas.microsoft.com/office/drawing/2014/main" id="{07099A48-6B18-87C4-2E62-57055E3319C4}"/>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9999"/>
                </a:solidFill>
                <a:latin typeface="Arial Rounded MT Bold" panose="020F0704030504030204" pitchFamily="34" charset="0"/>
                <a:cs typeface="Arial"/>
              </a:rPr>
              <a:t>Communication with Families</a:t>
            </a:r>
            <a:br>
              <a:rPr lang="en-US">
                <a:solidFill>
                  <a:schemeClr val="tx2">
                    <a:lumMod val="75000"/>
                  </a:schemeClr>
                </a:solidFill>
                <a:cs typeface="Arial"/>
              </a:rPr>
            </a:br>
            <a:endParaRPr lang="en-US">
              <a:solidFill>
                <a:schemeClr val="tx2">
                  <a:lumMod val="75000"/>
                </a:schemeClr>
              </a:solidFill>
            </a:endParaRPr>
          </a:p>
        </p:txBody>
      </p:sp>
    </p:spTree>
    <p:extLst>
      <p:ext uri="{BB962C8B-B14F-4D97-AF65-F5344CB8AC3E}">
        <p14:creationId xmlns:p14="http://schemas.microsoft.com/office/powerpoint/2010/main" val="348485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assroom with tables and chairs&#10;&#10;AI-generated content may be incorrect.">
            <a:extLst>
              <a:ext uri="{FF2B5EF4-FFF2-40B4-BE49-F238E27FC236}">
                <a16:creationId xmlns:a16="http://schemas.microsoft.com/office/drawing/2014/main" id="{9062DD26-3EA0-A0FC-4AD6-82C1E28AF0A2}"/>
              </a:ext>
            </a:extLst>
          </p:cNvPr>
          <p:cNvPicPr>
            <a:picLocks noChangeAspect="1"/>
          </p:cNvPicPr>
          <p:nvPr/>
        </p:nvPicPr>
        <p:blipFill>
          <a:blip r:embed="rId2"/>
          <a:srcRect l="14114" r="37321" b="-3"/>
          <a:stretch>
            <a:fillRect/>
          </a:stretch>
        </p:blipFill>
        <p:spPr>
          <a:xfrm>
            <a:off x="382773" y="2604527"/>
            <a:ext cx="2643666" cy="3647338"/>
          </a:xfrm>
          <a:custGeom>
            <a:avLst/>
            <a:gdLst/>
            <a:ahLst/>
            <a:cxnLst/>
            <a:rect l="l" t="t" r="r" b="b"/>
            <a:pathLst>
              <a:path w="3524888" h="364733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6" name="Picture 5" descr="A classroom with yellow tiles and a whiteboard&#10;&#10;AI-generated content may be incorrect.">
            <a:extLst>
              <a:ext uri="{FF2B5EF4-FFF2-40B4-BE49-F238E27FC236}">
                <a16:creationId xmlns:a16="http://schemas.microsoft.com/office/drawing/2014/main" id="{E283ACC6-2A45-DA7C-458F-ABF5C43B0C8C}"/>
              </a:ext>
            </a:extLst>
          </p:cNvPr>
          <p:cNvPicPr>
            <a:picLocks noChangeAspect="1"/>
          </p:cNvPicPr>
          <p:nvPr/>
        </p:nvPicPr>
        <p:blipFill>
          <a:blip r:embed="rId3"/>
          <a:srcRect l="24967" r="26833" b="1"/>
          <a:stretch>
            <a:fillRect/>
          </a:stretch>
        </p:blipFill>
        <p:spPr>
          <a:xfrm>
            <a:off x="3250167" y="2604527"/>
            <a:ext cx="2643666"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5" name="Picture 4" descr="A classroom with a white board and tables&#10;&#10;AI-generated content may be incorrect.">
            <a:extLst>
              <a:ext uri="{FF2B5EF4-FFF2-40B4-BE49-F238E27FC236}">
                <a16:creationId xmlns:a16="http://schemas.microsoft.com/office/drawing/2014/main" id="{0D078519-791C-3CCC-E204-CF8EB57B0714}"/>
              </a:ext>
            </a:extLst>
          </p:cNvPr>
          <p:cNvPicPr>
            <a:picLocks noChangeAspect="1"/>
          </p:cNvPicPr>
          <p:nvPr/>
        </p:nvPicPr>
        <p:blipFill>
          <a:blip r:embed="rId4"/>
          <a:srcRect l="28406" r="23211" b="-3"/>
          <a:stretch>
            <a:fillRect/>
          </a:stretch>
        </p:blipFill>
        <p:spPr>
          <a:xfrm>
            <a:off x="6117560" y="2604528"/>
            <a:ext cx="2643666" cy="3647338"/>
          </a:xfrm>
          <a:custGeom>
            <a:avLst/>
            <a:gdLst/>
            <a:ahLst/>
            <a:cxnLst/>
            <a:rect l="l" t="t" r="r" b="b"/>
            <a:pathLst>
              <a:path w="3524888" h="364733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
        <p:nvSpPr>
          <p:cNvPr id="21" name="Title 20">
            <a:extLst>
              <a:ext uri="{FF2B5EF4-FFF2-40B4-BE49-F238E27FC236}">
                <a16:creationId xmlns:a16="http://schemas.microsoft.com/office/drawing/2014/main" id="{D518028B-EC28-E3A0-A2E1-E927913D067F}"/>
              </a:ext>
            </a:extLst>
          </p:cNvPr>
          <p:cNvSpPr>
            <a:spLocks noGrp="1"/>
          </p:cNvSpPr>
          <p:nvPr>
            <p:ph type="title"/>
          </p:nvPr>
        </p:nvSpPr>
        <p:spPr/>
        <p:txBody>
          <a:bodyPr/>
          <a:lstStyle/>
          <a:p>
            <a:r>
              <a:rPr lang="en-US" sz="4000" b="1">
                <a:solidFill>
                  <a:srgbClr val="009999"/>
                </a:solidFill>
                <a:latin typeface="Arial Rounded MT Bold"/>
              </a:rPr>
              <a:t>A Day in the Life of Kindergarten</a:t>
            </a:r>
          </a:p>
        </p:txBody>
      </p:sp>
    </p:spTree>
    <p:extLst>
      <p:ext uri="{BB962C8B-B14F-4D97-AF65-F5344CB8AC3E}">
        <p14:creationId xmlns:p14="http://schemas.microsoft.com/office/powerpoint/2010/main" val="2811473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 PPT Template.potx" id="{6BF74531-E3E2-42E3-A2DD-30B949C275AF}" vid="{39E1777C-7076-4808-8BE8-F762A30EF2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a603d0-4d8a-4253-b566-e7087abc6968">
      <Terms xmlns="http://schemas.microsoft.com/office/infopath/2007/PartnerControls"/>
    </lcf76f155ced4ddcb4097134ff3c332f>
    <TaxCatchAll xmlns="f2c50378-db9a-4b95-b5cf-b89e120331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527478A9CCA443A8F6FC7B3F7428F4" ma:contentTypeVersion="" ma:contentTypeDescription="Create a new document." ma:contentTypeScope="" ma:versionID="015d0e70fccbcac84f615dc4f75b715e">
  <xsd:schema xmlns:xsd="http://www.w3.org/2001/XMLSchema" xmlns:xs="http://www.w3.org/2001/XMLSchema" xmlns:p="http://schemas.microsoft.com/office/2006/metadata/properties" xmlns:ns2="f9a603d0-4d8a-4253-b566-e7087abc6968" xmlns:ns3="f2c50378-db9a-4b95-b5cf-b89e1203313d" targetNamespace="http://schemas.microsoft.com/office/2006/metadata/properties" ma:root="true" ma:fieldsID="00750b0158f7baf41c1bf63ae8199572" ns2:_="" ns3:_="">
    <xsd:import namespace="f9a603d0-4d8a-4253-b566-e7087abc6968"/>
    <xsd:import namespace="f2c50378-db9a-4b95-b5cf-b89e120331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603d0-4d8a-4253-b566-e7087abc6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7a34821-92bd-41d2-a1e6-9ab4674303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50378-db9a-4b95-b5cf-b89e1203313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AD205B6-BE35-41DD-8368-8D2AC2D0325A}" ma:internalName="TaxCatchAll" ma:showField="CatchAllData" ma:web="{4c353408-a876-47c3-86f3-b27b3fccef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6C7F5-2DFF-40C6-88CC-6C2D00FDB001}">
  <ds:schemaRefs>
    <ds:schemaRef ds:uri="f2c50378-db9a-4b95-b5cf-b89e1203313d"/>
    <ds:schemaRef ds:uri="f9a603d0-4d8a-4253-b566-e7087abc69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5615CD-C781-477D-8B83-CC55EF3E1A22}">
  <ds:schemaRefs>
    <ds:schemaRef ds:uri="http://schemas.microsoft.com/sharepoint/v3/contenttype/forms"/>
  </ds:schemaRefs>
</ds:datastoreItem>
</file>

<file path=customXml/itemProps3.xml><?xml version="1.0" encoding="utf-8"?>
<ds:datastoreItem xmlns:ds="http://schemas.openxmlformats.org/officeDocument/2006/customXml" ds:itemID="{C9F43ACF-27D1-4DB7-89AE-8234EEBB3BF6}">
  <ds:schemaRefs>
    <ds:schemaRef ds:uri="f2c50378-db9a-4b95-b5cf-b89e1203313d"/>
    <ds:schemaRef ds:uri="f9a603d0-4d8a-4253-b566-e7087abc69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On-screen Show (4:3)</PresentationFormat>
  <Paragraphs>143</Paragraphs>
  <Slides>25</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ADLaM Display</vt:lpstr>
      <vt:lpstr>Arial</vt:lpstr>
      <vt:lpstr>Arial Rounded MT Bold</vt:lpstr>
      <vt:lpstr>Calibri</vt:lpstr>
      <vt:lpstr>Courier New</vt:lpstr>
      <vt:lpstr>Office Theme</vt:lpstr>
      <vt:lpstr>A Day in Kindergarten!</vt:lpstr>
      <vt:lpstr>    Welcome to Kindergarten Registration Information Session </vt:lpstr>
      <vt:lpstr>PowerPoint Presentation</vt:lpstr>
      <vt:lpstr>Community or Catchment School</vt:lpstr>
      <vt:lpstr>About Whyte Ridge School</vt:lpstr>
      <vt:lpstr>About Kindergarten </vt:lpstr>
      <vt:lpstr> </vt:lpstr>
      <vt:lpstr> </vt:lpstr>
      <vt:lpstr>A Day in the Life of Kindergarten</vt:lpstr>
      <vt:lpstr>Daily Schedule</vt:lpstr>
      <vt:lpstr>Three hours goes by quickly, but we get a lot done!</vt:lpstr>
      <vt:lpstr>How to Register</vt:lpstr>
      <vt:lpstr>PowerPoint Presentation</vt:lpstr>
      <vt:lpstr>PowerPoint Presentation</vt:lpstr>
      <vt:lpstr>Registration, cont'd  </vt:lpstr>
      <vt:lpstr>Timeline</vt:lpstr>
      <vt:lpstr> </vt:lpstr>
      <vt:lpstr> </vt:lpstr>
      <vt:lpstr>Transportation</vt:lpstr>
      <vt:lpstr>Transportation</vt:lpstr>
      <vt:lpstr>Parent Advisory Council</vt:lpstr>
      <vt:lpstr>Daycare Providers</vt:lpstr>
      <vt:lpstr>PowerPoint Presentation</vt:lpstr>
      <vt:lpstr>PowerPoint Presentation</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Kindergarten Registration Information Session</dc:title>
  <dc:creator>Linda Eden</dc:creator>
  <cp:lastModifiedBy>Brooke Horrocks</cp:lastModifiedBy>
  <cp:revision>2</cp:revision>
  <cp:lastPrinted>2022-02-23T20:57:17Z</cp:lastPrinted>
  <dcterms:created xsi:type="dcterms:W3CDTF">2022-02-21T02:36:03Z</dcterms:created>
  <dcterms:modified xsi:type="dcterms:W3CDTF">2026-01-30T19:38:54Z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0x01010038527478A9CCA443A8F6FC7B3F7428F4</vt:lpwstr>
  </property>
  <property fmtid="{D5CDD505-2E9C-101B-9397-08002B2CF9AE}" pid="3" name="MediaServiceImageTags">
    <vt:lpwstr/>
  </property>
</Properties>
</file>