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4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7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40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6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455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32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0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8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8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7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385A-DDE9-460F-B91D-37C2075333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7DB554-56E9-402E-BB96-438D93A7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idsintheknow.c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kidsonline.ca/app/en/interests_and_risks-5_to_7" TargetMode="External"/><Relationship Id="rId2" Type="http://schemas.openxmlformats.org/officeDocument/2006/relationships/hyperlink" Target="https://mediasmarts.ca/par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X9Htg8V3ei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D7C3-2633-B529-D455-6E412E99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64630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Social Media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&amp; Internet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D3D18-446C-F1E4-1CCC-34EF0C604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560828"/>
            <a:ext cx="7766936" cy="1096899"/>
          </a:xfrm>
        </p:spPr>
        <p:txBody>
          <a:bodyPr/>
          <a:lstStyle/>
          <a:p>
            <a:r>
              <a:rPr lang="en-US" dirty="0"/>
              <a:t>Principal’s Report to Parent Connection</a:t>
            </a:r>
          </a:p>
          <a:p>
            <a:r>
              <a:rPr lang="en-US" dirty="0"/>
              <a:t>February 20,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B3BD3-B467-47AB-7CB1-A1E06CB25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4489451"/>
            <a:ext cx="4754592" cy="19954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F2EF236-7E85-A3BA-86CD-AC1CA650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506010"/>
            <a:ext cx="976956" cy="92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2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FC2F-BA8C-0AF5-1735-86206D0B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Did you know…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C6D47-E594-B342-5F50-4DB393B5A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age to open an account on nearly every social media platform is age 13</a:t>
            </a:r>
          </a:p>
          <a:p>
            <a:pPr lvl="2"/>
            <a:r>
              <a:rPr lang="en-US" dirty="0"/>
              <a:t>Facebook</a:t>
            </a:r>
          </a:p>
          <a:p>
            <a:pPr lvl="2"/>
            <a:r>
              <a:rPr lang="en-US" dirty="0"/>
              <a:t>TikTok</a:t>
            </a:r>
          </a:p>
          <a:p>
            <a:pPr lvl="2"/>
            <a:r>
              <a:rPr lang="en-US" dirty="0"/>
              <a:t>Instagram</a:t>
            </a:r>
          </a:p>
          <a:p>
            <a:pPr lvl="2"/>
            <a:r>
              <a:rPr lang="en-US" dirty="0"/>
              <a:t>X (Twitter)</a:t>
            </a:r>
          </a:p>
          <a:p>
            <a:pPr lvl="2"/>
            <a:r>
              <a:rPr lang="en-US" dirty="0"/>
              <a:t>Pinterest</a:t>
            </a:r>
          </a:p>
          <a:p>
            <a:pPr lvl="2"/>
            <a:r>
              <a:rPr lang="en-US" dirty="0"/>
              <a:t>Kik</a:t>
            </a:r>
          </a:p>
          <a:p>
            <a:pPr lvl="2"/>
            <a:r>
              <a:rPr lang="en-US" dirty="0"/>
              <a:t>YouTube</a:t>
            </a:r>
          </a:p>
          <a:p>
            <a:pPr lvl="2"/>
            <a:r>
              <a:rPr lang="en-US" dirty="0" err="1"/>
              <a:t>SnapChat</a:t>
            </a:r>
            <a:endParaRPr lang="en-US" dirty="0"/>
          </a:p>
          <a:p>
            <a:r>
              <a:rPr lang="en-US" dirty="0"/>
              <a:t>Nearly 80% of 12-year-olds already have social media accounts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C631C0-10B1-99A4-EB11-835B911C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640" y="2784068"/>
            <a:ext cx="4650422" cy="26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9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FC2F-BA8C-0AF5-1735-86206D0B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Did you know…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C6D47-E594-B342-5F50-4DB393B5A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Apple’s CEO didn’t allow his children on social media.</a:t>
            </a:r>
          </a:p>
          <a:p>
            <a:r>
              <a:rPr lang="en-US" dirty="0"/>
              <a:t>Microsoft Founder and CEO didn’t give his children phones until they were 14.</a:t>
            </a:r>
          </a:p>
          <a:p>
            <a:r>
              <a:rPr lang="en-US" dirty="0"/>
              <a:t>Facebook’s former vice president doesn’t allow his children to use it.</a:t>
            </a:r>
          </a:p>
          <a:p>
            <a:r>
              <a:rPr lang="en-US" dirty="0"/>
              <a:t>Social Media platforms are designed for the adult brain</a:t>
            </a:r>
          </a:p>
          <a:p>
            <a:pPr lvl="1"/>
            <a:r>
              <a:rPr lang="en-US" dirty="0"/>
              <a:t>Algorithms, “likes”, “shares”, designed to release dopamine and create addiction</a:t>
            </a:r>
          </a:p>
          <a:p>
            <a:pPr lvl="1"/>
            <a:r>
              <a:rPr lang="en-US" dirty="0"/>
              <a:t>“Infinite Scroll” allows users to swipe endlessly without clicking on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37A0E-6F89-D4DF-82E1-56A9E256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25" y="1308896"/>
            <a:ext cx="5017945" cy="203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0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C8158-CF60-E529-DC29-44288594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Research shows …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sz="1000" dirty="0">
                <a:solidFill>
                  <a:srgbClr val="0070C0"/>
                </a:solidFill>
              </a:rPr>
              <a:t>(American Psychological Association, April 2023; U.S. Surgeon General May 2023; Canadian Mental Health Association June 2022)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B0634-1DFE-FF9A-D00B-4A3FFFCA9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 50% of teens report at least one symptom of clinical dependency on social media:</a:t>
            </a:r>
          </a:p>
          <a:p>
            <a:pPr lvl="1"/>
            <a:r>
              <a:rPr lang="en-US" dirty="0"/>
              <a:t>Insufficient sleep</a:t>
            </a:r>
          </a:p>
          <a:p>
            <a:pPr lvl="1"/>
            <a:r>
              <a:rPr lang="en-US" dirty="0"/>
              <a:t>Difficulties with attention</a:t>
            </a:r>
          </a:p>
          <a:p>
            <a:pPr lvl="1"/>
            <a:r>
              <a:rPr lang="en-US" dirty="0"/>
              <a:t>Stress regulation difficulties</a:t>
            </a:r>
          </a:p>
          <a:p>
            <a:pPr lvl="1"/>
            <a:r>
              <a:rPr lang="en-US" dirty="0"/>
              <a:t>Poor school performance</a:t>
            </a:r>
          </a:p>
          <a:p>
            <a:r>
              <a:rPr lang="en-US" dirty="0"/>
              <a:t>This is despite exposure to </a:t>
            </a:r>
          </a:p>
          <a:p>
            <a:pPr lvl="1"/>
            <a:r>
              <a:rPr lang="en-US" dirty="0"/>
              <a:t>Cyberbullying </a:t>
            </a:r>
          </a:p>
          <a:p>
            <a:pPr lvl="1"/>
            <a:r>
              <a:rPr lang="en-US" dirty="0"/>
              <a:t>Discrimination</a:t>
            </a:r>
          </a:p>
          <a:p>
            <a:pPr lvl="1"/>
            <a:r>
              <a:rPr lang="en-US" dirty="0"/>
              <a:t>Hate speech – racism</a:t>
            </a:r>
          </a:p>
          <a:p>
            <a:pPr lvl="1"/>
            <a:r>
              <a:rPr lang="en-US" dirty="0"/>
              <a:t>Promotion of self-harm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667A9-595D-2950-A829-D9D4FFD4C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2" y="2752725"/>
            <a:ext cx="42576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8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3E90-AA9F-FE2D-CCAA-CEBA0F081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At Royal School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CA37A-15AC-1EEF-CCCB-164C26FF1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Canadian Centre for Child Protection’s program </a:t>
            </a:r>
            <a:r>
              <a:rPr lang="en-US" b="1" u="sng" dirty="0">
                <a:hlinkClick r:id="rId2"/>
              </a:rPr>
              <a:t>Kids in the Know</a:t>
            </a:r>
            <a:r>
              <a:rPr lang="en-US" b="1" dirty="0">
                <a:hlinkClick r:id="rId2"/>
              </a:rPr>
              <a:t> </a:t>
            </a:r>
            <a:r>
              <a:rPr lang="en-US" dirty="0"/>
              <a:t>is used at all grade levels</a:t>
            </a:r>
          </a:p>
          <a:p>
            <a:pPr lvl="1"/>
            <a:r>
              <a:rPr lang="en-US" dirty="0"/>
              <a:t>“teaching effective personal safety strategies in an age-appropriate way … with a focus on resiliency and reducing likelihood of victimization in the online and offline world.”</a:t>
            </a:r>
          </a:p>
          <a:p>
            <a:pPr lvl="1"/>
            <a:endParaRPr lang="en-US" dirty="0"/>
          </a:p>
          <a:p>
            <a:r>
              <a:rPr lang="en-US" dirty="0"/>
              <a:t>Devices are not allowed to be brought to school. We provide devices in class</a:t>
            </a:r>
          </a:p>
          <a:p>
            <a:pPr lvl="1"/>
            <a:r>
              <a:rPr lang="en-US" dirty="0"/>
              <a:t>iPads in K-3</a:t>
            </a:r>
          </a:p>
          <a:p>
            <a:pPr lvl="1"/>
            <a:r>
              <a:rPr lang="en-US" dirty="0"/>
              <a:t>Laptops in 3-5</a:t>
            </a:r>
          </a:p>
          <a:p>
            <a:pPr lvl="1"/>
            <a:r>
              <a:rPr lang="en-US" dirty="0"/>
              <a:t>iPads and laptops in library</a:t>
            </a:r>
          </a:p>
          <a:p>
            <a:pPr lvl="1"/>
            <a:r>
              <a:rPr lang="en-US" dirty="0"/>
              <a:t>Telephone in every classroom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CA711-1973-E8E1-E819-E3140C483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427" y="331788"/>
            <a:ext cx="4432988" cy="16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1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A839-46F6-80F3-6392-7DB93D75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can I do to help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my child?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1D327-7AC5-8D13-68DD-8F882A7B8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kern="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with your children about how </a:t>
            </a:r>
            <a:r>
              <a:rPr lang="en-US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is not real life 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there’s a lot of misinformation out there;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with your children about </a:t>
            </a:r>
            <a:r>
              <a:rPr lang="en-US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age requirements 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(13+) for social media;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with your children about keeping </a:t>
            </a:r>
            <a:r>
              <a:rPr lang="en-US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information 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(private account, who are your friends/followers);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with your children about where technology is allowed at home (family room? Kitchen table?);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Outside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Benefits of being outdoors in any weather;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time spent on social media – set </a:t>
            </a:r>
            <a:r>
              <a:rPr lang="en-US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screen-time limits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limit features;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Pediatric advice: no more than 1-hour daily screen time (total) co-viewing with parent for ages 2-8; no more than 2 hours screen time daily (total) for ages 9-17, except for homework.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A4937-6FFA-5AC6-9799-954218F5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473870"/>
            <a:ext cx="3831732" cy="23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01BD-47FE-80D4-6409-A3387A99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More Resources for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Families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8C20-858C-6610-E3D0-648094EFB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Canada’s Centre for Digital Media Literacy has created the Media Smarts website, with a collection of resources for parents:</a:t>
            </a:r>
          </a:p>
          <a:p>
            <a:pPr marL="12573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For Parents | </a:t>
            </a:r>
            <a:r>
              <a:rPr lang="en-US" sz="2000" u="sng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MediaSmarts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“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ProtectKidsOnline.Ca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has a breakdown of online activities for ages 5-7, 8-10, 11-12, 13-15 that includes risks, parent supports for each age category.</a:t>
            </a:r>
          </a:p>
          <a:p>
            <a:pPr marL="12573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Interests &amp; Risks: 5–7 years of age – ProtectKidsOnline.ca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Sense Media for Families YouTube channel has a great collection of short videos to support online safety for children. </a:t>
            </a:r>
          </a:p>
          <a:p>
            <a:pPr marL="12573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en-US" sz="20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5 Internet Safety Tips for Kids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E8F75-9422-7931-8F14-B10A7D60C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150" y="346076"/>
            <a:ext cx="4754592" cy="19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55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535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Social Media  &amp; Internet Safety</vt:lpstr>
      <vt:lpstr>Did you know… </vt:lpstr>
      <vt:lpstr>Did you know…</vt:lpstr>
      <vt:lpstr>Research shows …  (American Psychological Association, April 2023; U.S. Surgeon General May 2023; Canadian Mental Health Association June 2022)</vt:lpstr>
      <vt:lpstr>At Royal School …</vt:lpstr>
      <vt:lpstr>What can I do to help  my child?</vt:lpstr>
      <vt:lpstr>More Resources for  Families … </vt:lpstr>
    </vt:vector>
  </TitlesOfParts>
  <Company>Pembina Trails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 &amp; Internet Safety</dc:title>
  <dc:creator>Tanis Thiessen</dc:creator>
  <cp:lastModifiedBy>Tanis Thiessen</cp:lastModifiedBy>
  <cp:revision>15</cp:revision>
  <dcterms:created xsi:type="dcterms:W3CDTF">2024-02-20T17:40:56Z</dcterms:created>
  <dcterms:modified xsi:type="dcterms:W3CDTF">2024-02-20T21:10:43Z</dcterms:modified>
</cp:coreProperties>
</file>