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210664-9288-43F3-80F1-F9A36E23DE40}" v="126" dt="2021-11-24T21:24:41.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hyperlink" Target="mailto:joanneb@wcc.mb.ca" TargetMode="External"/><Relationship Id="rId1" Type="http://schemas.openxmlformats.org/officeDocument/2006/relationships/hyperlink" Target="http://www.mbschoolboards.ca/"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mailto:joanneb@wcc.mb.ca" TargetMode="External"/><Relationship Id="rId1" Type="http://schemas.openxmlformats.org/officeDocument/2006/relationships/hyperlink" Target="http://www.mbschoolboards.ca/"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9C2DDF-1214-49EA-8EBE-0E20CCB59533}"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4C6E652-CED6-4B12-AF9B-223AF160EEC3}">
      <dgm:prSet/>
      <dgm:spPr/>
      <dgm:t>
        <a:bodyPr/>
        <a:lstStyle/>
        <a:p>
          <a:r>
            <a:rPr lang="en-CA">
              <a:hlinkClick xmlns:r="http://schemas.openxmlformats.org/officeDocument/2006/relationships" r:id="rId1"/>
            </a:rPr>
            <a:t>www.mbschoolboards.ca</a:t>
          </a:r>
          <a:r>
            <a:rPr lang="en-CA"/>
            <a:t> – provides details, tips and links to running a smooth safe grad.</a:t>
          </a:r>
          <a:endParaRPr lang="en-US"/>
        </a:p>
      </dgm:t>
    </dgm:pt>
    <dgm:pt modelId="{DAA06C6A-3E70-4C67-863A-00643CCDE560}" type="parTrans" cxnId="{1AC0B68D-D935-4FFE-A551-D49B4DA607ED}">
      <dgm:prSet/>
      <dgm:spPr/>
      <dgm:t>
        <a:bodyPr/>
        <a:lstStyle/>
        <a:p>
          <a:endParaRPr lang="en-US"/>
        </a:p>
      </dgm:t>
    </dgm:pt>
    <dgm:pt modelId="{E39BC14B-BB09-4E1A-A2E6-C82AE451B19B}" type="sibTrans" cxnId="{1AC0B68D-D935-4FFE-A551-D49B4DA607ED}">
      <dgm:prSet/>
      <dgm:spPr/>
      <dgm:t>
        <a:bodyPr/>
        <a:lstStyle/>
        <a:p>
          <a:endParaRPr lang="en-US"/>
        </a:p>
      </dgm:t>
    </dgm:pt>
    <dgm:pt modelId="{EDE1756F-E890-44B6-A7FB-725D2FDCAA0B}">
      <dgm:prSet/>
      <dgm:spPr/>
      <dgm:t>
        <a:bodyPr/>
        <a:lstStyle/>
        <a:p>
          <a:r>
            <a:rPr lang="en-CA">
              <a:hlinkClick xmlns:r="http://schemas.openxmlformats.org/officeDocument/2006/relationships" r:id="rId2"/>
            </a:rPr>
            <a:t>joanneb@wcc.mb.ca</a:t>
          </a:r>
          <a:r>
            <a:rPr lang="en-CA"/>
            <a:t> – is our link for the Convention Center</a:t>
          </a:r>
          <a:endParaRPr lang="en-US"/>
        </a:p>
      </dgm:t>
    </dgm:pt>
    <dgm:pt modelId="{129CA886-407D-47E3-8F89-E410B0DFCDD7}" type="parTrans" cxnId="{F9E32DA9-6408-4EF7-94D6-69884CC4C38F}">
      <dgm:prSet/>
      <dgm:spPr/>
      <dgm:t>
        <a:bodyPr/>
        <a:lstStyle/>
        <a:p>
          <a:endParaRPr lang="en-US"/>
        </a:p>
      </dgm:t>
    </dgm:pt>
    <dgm:pt modelId="{EDC5A49A-1223-46BB-A6CC-960C8B3A92A7}" type="sibTrans" cxnId="{F9E32DA9-6408-4EF7-94D6-69884CC4C38F}">
      <dgm:prSet/>
      <dgm:spPr/>
      <dgm:t>
        <a:bodyPr/>
        <a:lstStyle/>
        <a:p>
          <a:endParaRPr lang="en-US"/>
        </a:p>
      </dgm:t>
    </dgm:pt>
    <dgm:pt modelId="{30129069-1C65-49E3-9150-AF58206D0292}">
      <dgm:prSet/>
      <dgm:spPr/>
      <dgm:t>
        <a:bodyPr/>
        <a:lstStyle/>
        <a:p>
          <a:r>
            <a:rPr lang="en-CA"/>
            <a:t>You may wish to create your own Safe Grad information web page or Instagram Account.</a:t>
          </a:r>
          <a:endParaRPr lang="en-US"/>
        </a:p>
      </dgm:t>
    </dgm:pt>
    <dgm:pt modelId="{4A83ED39-2665-4878-9884-1205D48457A4}" type="parTrans" cxnId="{8B4178ED-7BBA-47F1-BE05-35496F9A0959}">
      <dgm:prSet/>
      <dgm:spPr/>
      <dgm:t>
        <a:bodyPr/>
        <a:lstStyle/>
        <a:p>
          <a:endParaRPr lang="en-US"/>
        </a:p>
      </dgm:t>
    </dgm:pt>
    <dgm:pt modelId="{1D84B1F2-DCD8-4F40-922D-5748ED298E62}" type="sibTrans" cxnId="{8B4178ED-7BBA-47F1-BE05-35496F9A0959}">
      <dgm:prSet/>
      <dgm:spPr/>
      <dgm:t>
        <a:bodyPr/>
        <a:lstStyle/>
        <a:p>
          <a:endParaRPr lang="en-US"/>
        </a:p>
      </dgm:t>
    </dgm:pt>
    <dgm:pt modelId="{3C8DB07F-49FB-46D2-BB69-73B839758A71}" type="pres">
      <dgm:prSet presAssocID="{9B9C2DDF-1214-49EA-8EBE-0E20CCB59533}" presName="linear" presStyleCnt="0">
        <dgm:presLayoutVars>
          <dgm:animLvl val="lvl"/>
          <dgm:resizeHandles val="exact"/>
        </dgm:presLayoutVars>
      </dgm:prSet>
      <dgm:spPr/>
    </dgm:pt>
    <dgm:pt modelId="{1777822C-F6F9-4FFE-B2D2-117E657CB042}" type="pres">
      <dgm:prSet presAssocID="{04C6E652-CED6-4B12-AF9B-223AF160EEC3}" presName="parentText" presStyleLbl="node1" presStyleIdx="0" presStyleCnt="3">
        <dgm:presLayoutVars>
          <dgm:chMax val="0"/>
          <dgm:bulletEnabled val="1"/>
        </dgm:presLayoutVars>
      </dgm:prSet>
      <dgm:spPr/>
    </dgm:pt>
    <dgm:pt modelId="{2B445E67-0C84-48B4-844A-B1F08A08FDAD}" type="pres">
      <dgm:prSet presAssocID="{E39BC14B-BB09-4E1A-A2E6-C82AE451B19B}" presName="spacer" presStyleCnt="0"/>
      <dgm:spPr/>
    </dgm:pt>
    <dgm:pt modelId="{7605CA52-E33D-473C-A4D4-0B48B6A1F3C6}" type="pres">
      <dgm:prSet presAssocID="{EDE1756F-E890-44B6-A7FB-725D2FDCAA0B}" presName="parentText" presStyleLbl="node1" presStyleIdx="1" presStyleCnt="3">
        <dgm:presLayoutVars>
          <dgm:chMax val="0"/>
          <dgm:bulletEnabled val="1"/>
        </dgm:presLayoutVars>
      </dgm:prSet>
      <dgm:spPr/>
    </dgm:pt>
    <dgm:pt modelId="{6FC5A546-A5F3-4EC0-BBEF-532D04CB385A}" type="pres">
      <dgm:prSet presAssocID="{EDC5A49A-1223-46BB-A6CC-960C8B3A92A7}" presName="spacer" presStyleCnt="0"/>
      <dgm:spPr/>
    </dgm:pt>
    <dgm:pt modelId="{D3E8D396-C9D5-4737-BB9E-B2146E8B28BB}" type="pres">
      <dgm:prSet presAssocID="{30129069-1C65-49E3-9150-AF58206D0292}" presName="parentText" presStyleLbl="node1" presStyleIdx="2" presStyleCnt="3">
        <dgm:presLayoutVars>
          <dgm:chMax val="0"/>
          <dgm:bulletEnabled val="1"/>
        </dgm:presLayoutVars>
      </dgm:prSet>
      <dgm:spPr/>
    </dgm:pt>
  </dgm:ptLst>
  <dgm:cxnLst>
    <dgm:cxn modelId="{6C85C438-A652-4FC8-919F-F739D32F3FA0}" type="presOf" srcId="{04C6E652-CED6-4B12-AF9B-223AF160EEC3}" destId="{1777822C-F6F9-4FFE-B2D2-117E657CB042}" srcOrd="0" destOrd="0" presId="urn:microsoft.com/office/officeart/2005/8/layout/vList2"/>
    <dgm:cxn modelId="{B5F8325B-52B3-457C-B11D-A15BDCF635C6}" type="presOf" srcId="{EDE1756F-E890-44B6-A7FB-725D2FDCAA0B}" destId="{7605CA52-E33D-473C-A4D4-0B48B6A1F3C6}" srcOrd="0" destOrd="0" presId="urn:microsoft.com/office/officeart/2005/8/layout/vList2"/>
    <dgm:cxn modelId="{3A7F224E-1E4A-4853-9490-0589B1913E97}" type="presOf" srcId="{30129069-1C65-49E3-9150-AF58206D0292}" destId="{D3E8D396-C9D5-4737-BB9E-B2146E8B28BB}" srcOrd="0" destOrd="0" presId="urn:microsoft.com/office/officeart/2005/8/layout/vList2"/>
    <dgm:cxn modelId="{1AC0B68D-D935-4FFE-A551-D49B4DA607ED}" srcId="{9B9C2DDF-1214-49EA-8EBE-0E20CCB59533}" destId="{04C6E652-CED6-4B12-AF9B-223AF160EEC3}" srcOrd="0" destOrd="0" parTransId="{DAA06C6A-3E70-4C67-863A-00643CCDE560}" sibTransId="{E39BC14B-BB09-4E1A-A2E6-C82AE451B19B}"/>
    <dgm:cxn modelId="{F9E32DA9-6408-4EF7-94D6-69884CC4C38F}" srcId="{9B9C2DDF-1214-49EA-8EBE-0E20CCB59533}" destId="{EDE1756F-E890-44B6-A7FB-725D2FDCAA0B}" srcOrd="1" destOrd="0" parTransId="{129CA886-407D-47E3-8F89-E410B0DFCDD7}" sibTransId="{EDC5A49A-1223-46BB-A6CC-960C8B3A92A7}"/>
    <dgm:cxn modelId="{8B4178ED-7BBA-47F1-BE05-35496F9A0959}" srcId="{9B9C2DDF-1214-49EA-8EBE-0E20CCB59533}" destId="{30129069-1C65-49E3-9150-AF58206D0292}" srcOrd="2" destOrd="0" parTransId="{4A83ED39-2665-4878-9884-1205D48457A4}" sibTransId="{1D84B1F2-DCD8-4F40-922D-5748ED298E62}"/>
    <dgm:cxn modelId="{DFD50FF0-F1A2-41B3-B6A9-93050A51CCA6}" type="presOf" srcId="{9B9C2DDF-1214-49EA-8EBE-0E20CCB59533}" destId="{3C8DB07F-49FB-46D2-BB69-73B839758A71}" srcOrd="0" destOrd="0" presId="urn:microsoft.com/office/officeart/2005/8/layout/vList2"/>
    <dgm:cxn modelId="{3F63336B-6BAB-44DE-AB0C-7A4AB0481361}" type="presParOf" srcId="{3C8DB07F-49FB-46D2-BB69-73B839758A71}" destId="{1777822C-F6F9-4FFE-B2D2-117E657CB042}" srcOrd="0" destOrd="0" presId="urn:microsoft.com/office/officeart/2005/8/layout/vList2"/>
    <dgm:cxn modelId="{3B7CF9DB-C749-4921-BF78-AA3B3DDE439C}" type="presParOf" srcId="{3C8DB07F-49FB-46D2-BB69-73B839758A71}" destId="{2B445E67-0C84-48B4-844A-B1F08A08FDAD}" srcOrd="1" destOrd="0" presId="urn:microsoft.com/office/officeart/2005/8/layout/vList2"/>
    <dgm:cxn modelId="{C03F38FC-8F7F-4BE3-B4F8-6BBDCEEF97C1}" type="presParOf" srcId="{3C8DB07F-49FB-46D2-BB69-73B839758A71}" destId="{7605CA52-E33D-473C-A4D4-0B48B6A1F3C6}" srcOrd="2" destOrd="0" presId="urn:microsoft.com/office/officeart/2005/8/layout/vList2"/>
    <dgm:cxn modelId="{9E38CC41-59A8-4F05-B389-9F2D04C185BF}" type="presParOf" srcId="{3C8DB07F-49FB-46D2-BB69-73B839758A71}" destId="{6FC5A546-A5F3-4EC0-BBEF-532D04CB385A}" srcOrd="3" destOrd="0" presId="urn:microsoft.com/office/officeart/2005/8/layout/vList2"/>
    <dgm:cxn modelId="{261C171E-D1A5-4731-9FEA-EDD231A6FFD2}" type="presParOf" srcId="{3C8DB07F-49FB-46D2-BB69-73B839758A71}" destId="{D3E8D396-C9D5-4737-BB9E-B2146E8B28B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7822C-F6F9-4FFE-B2D2-117E657CB042}">
      <dsp:nvSpPr>
        <dsp:cNvPr id="0" name=""/>
        <dsp:cNvSpPr/>
      </dsp:nvSpPr>
      <dsp:spPr>
        <a:xfrm>
          <a:off x="0" y="20879"/>
          <a:ext cx="6496050" cy="1460160"/>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hlinkClick xmlns:r="http://schemas.openxmlformats.org/officeDocument/2006/relationships" r:id="rId1"/>
            </a:rPr>
            <a:t>www.mbschoolboards.ca</a:t>
          </a:r>
          <a:r>
            <a:rPr lang="en-CA" sz="2600" kern="1200"/>
            <a:t> – provides details, tips and links to running a smooth safe grad.</a:t>
          </a:r>
          <a:endParaRPr lang="en-US" sz="2600" kern="1200"/>
        </a:p>
      </dsp:txBody>
      <dsp:txXfrm>
        <a:off x="71279" y="92158"/>
        <a:ext cx="6353492" cy="1317602"/>
      </dsp:txXfrm>
    </dsp:sp>
    <dsp:sp modelId="{7605CA52-E33D-473C-A4D4-0B48B6A1F3C6}">
      <dsp:nvSpPr>
        <dsp:cNvPr id="0" name=""/>
        <dsp:cNvSpPr/>
      </dsp:nvSpPr>
      <dsp:spPr>
        <a:xfrm>
          <a:off x="0" y="1555920"/>
          <a:ext cx="6496050" cy="1460160"/>
        </a:xfrm>
        <a:prstGeom prst="roundRect">
          <a:avLst/>
        </a:prstGeom>
        <a:gradFill rotWithShape="0">
          <a:gsLst>
            <a:gs pos="0">
              <a:schemeClr val="accent2">
                <a:hueOff val="677407"/>
                <a:satOff val="-3316"/>
                <a:lumOff val="1862"/>
                <a:alphaOff val="0"/>
                <a:tint val="98000"/>
                <a:lumMod val="114000"/>
              </a:schemeClr>
            </a:gs>
            <a:gs pos="100000">
              <a:schemeClr val="accent2">
                <a:hueOff val="677407"/>
                <a:satOff val="-3316"/>
                <a:lumOff val="1862"/>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hlinkClick xmlns:r="http://schemas.openxmlformats.org/officeDocument/2006/relationships" r:id="rId2"/>
            </a:rPr>
            <a:t>joanneb@wcc.mb.ca</a:t>
          </a:r>
          <a:r>
            <a:rPr lang="en-CA" sz="2600" kern="1200"/>
            <a:t> – is our link for the Convention Center</a:t>
          </a:r>
          <a:endParaRPr lang="en-US" sz="2600" kern="1200"/>
        </a:p>
      </dsp:txBody>
      <dsp:txXfrm>
        <a:off x="71279" y="1627199"/>
        <a:ext cx="6353492" cy="1317602"/>
      </dsp:txXfrm>
    </dsp:sp>
    <dsp:sp modelId="{D3E8D396-C9D5-4737-BB9E-B2146E8B28BB}">
      <dsp:nvSpPr>
        <dsp:cNvPr id="0" name=""/>
        <dsp:cNvSpPr/>
      </dsp:nvSpPr>
      <dsp:spPr>
        <a:xfrm>
          <a:off x="0" y="3090960"/>
          <a:ext cx="6496050" cy="1460160"/>
        </a:xfrm>
        <a:prstGeom prst="roundRect">
          <a:avLst/>
        </a:prstGeom>
        <a:gradFill rotWithShape="0">
          <a:gsLst>
            <a:gs pos="0">
              <a:schemeClr val="accent2">
                <a:hueOff val="1354814"/>
                <a:satOff val="-6632"/>
                <a:lumOff val="3725"/>
                <a:alphaOff val="0"/>
                <a:tint val="98000"/>
                <a:lumMod val="114000"/>
              </a:schemeClr>
            </a:gs>
            <a:gs pos="100000">
              <a:schemeClr val="accent2">
                <a:hueOff val="1354814"/>
                <a:satOff val="-6632"/>
                <a:lumOff val="372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a:t>You may wish to create your own Safe Grad information web page or Instagram Account.</a:t>
          </a:r>
          <a:endParaRPr lang="en-US" sz="2600" kern="1200"/>
        </a:p>
      </dsp:txBody>
      <dsp:txXfrm>
        <a:off x="71279" y="3162239"/>
        <a:ext cx="6353492" cy="13176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23367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8AA4D4-4E34-40C4-BE64-535B1ABB4BE6}" type="datetimeFigureOut">
              <a:rPr lang="en-CA" smtClean="0"/>
              <a:t>2021-11-25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1178669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74186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61188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2526711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23962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4226823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3377551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93233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43520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2464465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8AA4D4-4E34-40C4-BE64-535B1ABB4BE6}" type="datetimeFigureOut">
              <a:rPr lang="en-CA" smtClean="0"/>
              <a:t>2021-11-25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135371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8AA4D4-4E34-40C4-BE64-535B1ABB4BE6}" type="datetimeFigureOut">
              <a:rPr lang="en-CA" smtClean="0"/>
              <a:t>2021-11-25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89226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3"/>
          <p:cNvSpPr>
            <a:spLocks noGrp="1"/>
          </p:cNvSpPr>
          <p:nvPr>
            <p:ph type="ftr" sz="quarter" idx="11"/>
          </p:nvPr>
        </p:nvSpPr>
        <p:spPr/>
        <p:txBody>
          <a:bodyPr/>
          <a:lstStyle/>
          <a:p>
            <a:endParaRPr lang="en-CA"/>
          </a:p>
        </p:txBody>
      </p:sp>
      <p:sp>
        <p:nvSpPr>
          <p:cNvPr id="6" name="Slide Number Placeholder 4"/>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20727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2"/>
          <p:cNvSpPr>
            <a:spLocks noGrp="1"/>
          </p:cNvSpPr>
          <p:nvPr>
            <p:ph type="ftr" sz="quarter" idx="11"/>
          </p:nvPr>
        </p:nvSpPr>
        <p:spPr/>
        <p:txBody>
          <a:bodyPr/>
          <a:lstStyle/>
          <a:p>
            <a:endParaRPr lang="en-CA"/>
          </a:p>
        </p:txBody>
      </p:sp>
      <p:sp>
        <p:nvSpPr>
          <p:cNvPr id="6" name="Slide Number Placeholder 3"/>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506320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F8AA4D4-4E34-40C4-BE64-535B1ABB4BE6}" type="datetimeFigureOut">
              <a:rPr lang="en-CA" smtClean="0"/>
              <a:t>2021-11-25</a:t>
            </a:fld>
            <a:endParaRPr lang="en-CA"/>
          </a:p>
        </p:txBody>
      </p:sp>
      <p:sp>
        <p:nvSpPr>
          <p:cNvPr id="5" name="Footer Placeholder 5"/>
          <p:cNvSpPr>
            <a:spLocks noGrp="1"/>
          </p:cNvSpPr>
          <p:nvPr>
            <p:ph type="ftr" sz="quarter" idx="11"/>
          </p:nvPr>
        </p:nvSpPr>
        <p:spPr/>
        <p:txBody>
          <a:bodyPr/>
          <a:lstStyle/>
          <a:p>
            <a:endParaRPr lang="en-CA"/>
          </a:p>
        </p:txBody>
      </p:sp>
      <p:sp>
        <p:nvSpPr>
          <p:cNvPr id="6" name="Slide Number Placeholder 6"/>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138000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8AA4D4-4E34-40C4-BE64-535B1ABB4BE6}" type="datetimeFigureOut">
              <a:rPr lang="en-CA" smtClean="0"/>
              <a:t>2021-11-25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443E534-5016-4701-A5E1-6C9D845635D8}" type="slidenum">
              <a:rPr lang="en-CA" smtClean="0"/>
              <a:t>‹#›</a:t>
            </a:fld>
            <a:endParaRPr lang="en-CA"/>
          </a:p>
        </p:txBody>
      </p:sp>
    </p:spTree>
    <p:extLst>
      <p:ext uri="{BB962C8B-B14F-4D97-AF65-F5344CB8AC3E}">
        <p14:creationId xmlns:p14="http://schemas.microsoft.com/office/powerpoint/2010/main" val="396730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F8AA4D4-4E34-40C4-BE64-535B1ABB4BE6}" type="datetimeFigureOut">
              <a:rPr lang="en-CA" smtClean="0"/>
              <a:t>2021-11-25</a:t>
            </a:fld>
            <a:endParaRPr lang="en-C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C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443E534-5016-4701-A5E1-6C9D845635D8}" type="slidenum">
              <a:rPr lang="en-CA" smtClean="0"/>
              <a:t>‹#›</a:t>
            </a:fld>
            <a:endParaRPr lang="en-CA"/>
          </a:p>
        </p:txBody>
      </p:sp>
    </p:spTree>
    <p:extLst>
      <p:ext uri="{BB962C8B-B14F-4D97-AF65-F5344CB8AC3E}">
        <p14:creationId xmlns:p14="http://schemas.microsoft.com/office/powerpoint/2010/main" val="12157338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creativecommons.org/licenses/by-nc-nd/3.0/"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creativecommons.org/licenses/by/3.0/" TargetMode="External"/><Relationship Id="rId5" Type="http://schemas.openxmlformats.org/officeDocument/2006/relationships/hyperlink" Target="http://northstarmoving.com/blog/2015/graduation-moving-toward-a-greener-brighter-future/" TargetMode="External"/><Relationship Id="rId4" Type="http://schemas.openxmlformats.org/officeDocument/2006/relationships/hyperlink" Target="http://www.joelmayward.com/2012_05_06_archiv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sv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7BAA707-06C5-4AD7-BB9B-A582EC1F79E2}"/>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4238" r="-1" b="-1"/>
          <a:stretch/>
        </p:blipFill>
        <p:spPr>
          <a:xfrm>
            <a:off x="1" y="-5"/>
            <a:ext cx="12191695" cy="5020241"/>
          </a:xfrm>
          <a:custGeom>
            <a:avLst/>
            <a:gdLst/>
            <a:ahLst/>
            <a:cxnLst/>
            <a:rect l="l" t="t" r="r" b="b"/>
            <a:pathLst>
              <a:path w="12191695" h="5020241">
                <a:moveTo>
                  <a:pt x="0" y="0"/>
                </a:moveTo>
                <a:lnTo>
                  <a:pt x="12191695" y="0"/>
                </a:lnTo>
                <a:lnTo>
                  <a:pt x="12191695" y="4057991"/>
                </a:lnTo>
                <a:lnTo>
                  <a:pt x="11914945" y="4110187"/>
                </a:lnTo>
                <a:lnTo>
                  <a:pt x="11639412" y="4159931"/>
                </a:lnTo>
                <a:lnTo>
                  <a:pt x="11362661" y="4208624"/>
                </a:lnTo>
                <a:lnTo>
                  <a:pt x="11084690" y="4250310"/>
                </a:lnTo>
                <a:lnTo>
                  <a:pt x="10807939" y="4292347"/>
                </a:lnTo>
                <a:lnTo>
                  <a:pt x="10529968" y="4331582"/>
                </a:lnTo>
                <a:lnTo>
                  <a:pt x="10255655" y="4365211"/>
                </a:lnTo>
                <a:lnTo>
                  <a:pt x="9977684" y="4397089"/>
                </a:lnTo>
                <a:lnTo>
                  <a:pt x="9700933" y="4426165"/>
                </a:lnTo>
                <a:lnTo>
                  <a:pt x="9429058" y="4451387"/>
                </a:lnTo>
                <a:lnTo>
                  <a:pt x="9153526" y="4476609"/>
                </a:lnTo>
                <a:lnTo>
                  <a:pt x="8881651" y="4497628"/>
                </a:lnTo>
                <a:lnTo>
                  <a:pt x="8609776" y="4514092"/>
                </a:lnTo>
                <a:lnTo>
                  <a:pt x="8339121" y="4531258"/>
                </a:lnTo>
                <a:lnTo>
                  <a:pt x="8070903" y="4545620"/>
                </a:lnTo>
                <a:lnTo>
                  <a:pt x="7805124" y="4555779"/>
                </a:lnTo>
                <a:lnTo>
                  <a:pt x="7539345" y="4564537"/>
                </a:lnTo>
                <a:lnTo>
                  <a:pt x="7276005" y="4572944"/>
                </a:lnTo>
                <a:lnTo>
                  <a:pt x="7016322" y="4576798"/>
                </a:lnTo>
                <a:lnTo>
                  <a:pt x="6756639" y="4581001"/>
                </a:lnTo>
                <a:lnTo>
                  <a:pt x="6500613" y="4583103"/>
                </a:lnTo>
                <a:lnTo>
                  <a:pt x="6247026" y="4581001"/>
                </a:lnTo>
                <a:lnTo>
                  <a:pt x="5995877" y="4581001"/>
                </a:lnTo>
                <a:lnTo>
                  <a:pt x="5747167" y="4576798"/>
                </a:lnTo>
                <a:lnTo>
                  <a:pt x="5503333" y="4570492"/>
                </a:lnTo>
                <a:lnTo>
                  <a:pt x="5261938" y="4564537"/>
                </a:lnTo>
                <a:lnTo>
                  <a:pt x="5025418" y="4557881"/>
                </a:lnTo>
                <a:lnTo>
                  <a:pt x="4790118" y="4547722"/>
                </a:lnTo>
                <a:lnTo>
                  <a:pt x="4558477" y="4536862"/>
                </a:lnTo>
                <a:lnTo>
                  <a:pt x="4331710" y="4527054"/>
                </a:lnTo>
                <a:lnTo>
                  <a:pt x="3889152" y="4499379"/>
                </a:lnTo>
                <a:lnTo>
                  <a:pt x="3464881" y="4469954"/>
                </a:lnTo>
                <a:lnTo>
                  <a:pt x="3057678" y="4439126"/>
                </a:lnTo>
                <a:lnTo>
                  <a:pt x="2672421" y="4405147"/>
                </a:lnTo>
                <a:lnTo>
                  <a:pt x="2304232" y="4369765"/>
                </a:lnTo>
                <a:lnTo>
                  <a:pt x="1962864" y="4331582"/>
                </a:lnTo>
                <a:lnTo>
                  <a:pt x="1642223" y="4294099"/>
                </a:lnTo>
                <a:lnTo>
                  <a:pt x="1347183" y="4256616"/>
                </a:lnTo>
                <a:lnTo>
                  <a:pt x="1076528" y="4221235"/>
                </a:lnTo>
                <a:lnTo>
                  <a:pt x="836351" y="4187605"/>
                </a:lnTo>
                <a:lnTo>
                  <a:pt x="619339" y="4155727"/>
                </a:lnTo>
                <a:lnTo>
                  <a:pt x="436464" y="4129104"/>
                </a:lnTo>
                <a:lnTo>
                  <a:pt x="282848" y="4103881"/>
                </a:lnTo>
                <a:lnTo>
                  <a:pt x="71932" y="4067800"/>
                </a:lnTo>
                <a:lnTo>
                  <a:pt x="1" y="4055539"/>
                </a:lnTo>
                <a:lnTo>
                  <a:pt x="1" y="5020241"/>
                </a:lnTo>
                <a:lnTo>
                  <a:pt x="0" y="5020241"/>
                </a:lnTo>
                <a:close/>
              </a:path>
            </a:pathLst>
          </a:custGeom>
        </p:spPr>
      </p:pic>
      <p:sp>
        <p:nvSpPr>
          <p:cNvPr id="20"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40000"/>
            </a:schemeClr>
          </a:solidFill>
          <a:ln>
            <a:noFill/>
          </a:ln>
        </p:spPr>
        <p:txBody>
          <a:bodyPr rtlCol="0" anchor="ctr"/>
          <a:lstStyle/>
          <a:p>
            <a:pPr algn="ctr"/>
            <a:endParaRPr lang="en-US">
              <a:solidFill>
                <a:schemeClr val="tx1"/>
              </a:solidFill>
            </a:endParaRPr>
          </a:p>
        </p:txBody>
      </p:sp>
      <p:sp>
        <p:nvSpPr>
          <p:cNvPr id="22" name="Freeform: Shape 21">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929B0-5B01-43B3-B79B-9C32B4C18CBE}"/>
              </a:ext>
            </a:extLst>
          </p:cNvPr>
          <p:cNvSpPr>
            <a:spLocks noGrp="1"/>
          </p:cNvSpPr>
          <p:nvPr>
            <p:ph type="ctrTitle"/>
          </p:nvPr>
        </p:nvSpPr>
        <p:spPr>
          <a:xfrm>
            <a:off x="636916" y="4854346"/>
            <a:ext cx="10407602" cy="868026"/>
          </a:xfrm>
        </p:spPr>
        <p:txBody>
          <a:bodyPr>
            <a:normAutofit/>
          </a:bodyPr>
          <a:lstStyle/>
          <a:p>
            <a:r>
              <a:rPr lang="en-CA" sz="4800">
                <a:solidFill>
                  <a:srgbClr val="EBEBEB"/>
                </a:solidFill>
              </a:rPr>
              <a:t>Safe Grad 2022</a:t>
            </a:r>
          </a:p>
        </p:txBody>
      </p:sp>
      <p:sp>
        <p:nvSpPr>
          <p:cNvPr id="3" name="Subtitle 2">
            <a:extLst>
              <a:ext uri="{FF2B5EF4-FFF2-40B4-BE49-F238E27FC236}">
                <a16:creationId xmlns:a16="http://schemas.microsoft.com/office/drawing/2014/main" id="{DDD2ADF6-8FB3-41AC-A6BC-5856BAD52658}"/>
              </a:ext>
            </a:extLst>
          </p:cNvPr>
          <p:cNvSpPr>
            <a:spLocks noGrp="1"/>
          </p:cNvSpPr>
          <p:nvPr>
            <p:ph type="subTitle" idx="1"/>
          </p:nvPr>
        </p:nvSpPr>
        <p:spPr>
          <a:xfrm>
            <a:off x="636917" y="5722374"/>
            <a:ext cx="10407602" cy="487924"/>
          </a:xfrm>
        </p:spPr>
        <p:txBody>
          <a:bodyPr>
            <a:normAutofit/>
          </a:bodyPr>
          <a:lstStyle/>
          <a:p>
            <a:r>
              <a:rPr lang="en-CA">
                <a:solidFill>
                  <a:schemeClr val="tx2">
                    <a:lumMod val="40000"/>
                    <a:lumOff val="60000"/>
                  </a:schemeClr>
                </a:solidFill>
              </a:rPr>
              <a:t>Vincent Massey June 24, 2022</a:t>
            </a:r>
          </a:p>
        </p:txBody>
      </p:sp>
      <p:sp>
        <p:nvSpPr>
          <p:cNvPr id="6" name="TextBox 5">
            <a:extLst>
              <a:ext uri="{FF2B5EF4-FFF2-40B4-BE49-F238E27FC236}">
                <a16:creationId xmlns:a16="http://schemas.microsoft.com/office/drawing/2014/main" id="{4CC6B937-21A9-426C-BEE5-9E3B4F9100A3}"/>
              </a:ext>
            </a:extLst>
          </p:cNvPr>
          <p:cNvSpPr txBox="1"/>
          <p:nvPr/>
        </p:nvSpPr>
        <p:spPr>
          <a:xfrm>
            <a:off x="9652522" y="6870700"/>
            <a:ext cx="2539478" cy="200055"/>
          </a:xfrm>
          <a:prstGeom prst="rect">
            <a:avLst/>
          </a:prstGeom>
          <a:solidFill>
            <a:srgbClr val="000000"/>
          </a:solidFill>
        </p:spPr>
        <p:txBody>
          <a:bodyPr wrap="none" rtlCol="0">
            <a:spAutoFit/>
          </a:bodyPr>
          <a:lstStyle/>
          <a:p>
            <a:pPr algn="r">
              <a:spcAft>
                <a:spcPts val="600"/>
              </a:spcAft>
            </a:pPr>
            <a:r>
              <a:rPr lang="en-CA" sz="700">
                <a:solidFill>
                  <a:srgbClr val="FFFFFF"/>
                </a:solidFill>
                <a:hlinkClick r:id="rId5" tooltip="http://northstarmoving.com/blog/2015/graduation-moving-toward-a-greener-brighter-future/">
                  <a:extLst>
                    <a:ext uri="{A12FA001-AC4F-418D-AE19-62706E023703}">
                      <ahyp:hlinkClr xmlns:ahyp="http://schemas.microsoft.com/office/drawing/2018/hyperlinkcolor" val="tx"/>
                    </a:ext>
                  </a:extLst>
                </a:hlinkClick>
              </a:rPr>
              <a:t>This Photo</a:t>
            </a:r>
            <a:r>
              <a:rPr lang="en-CA" sz="700">
                <a:solidFill>
                  <a:srgbClr val="FFFFFF"/>
                </a:solidFill>
              </a:rPr>
              <a:t> by Unknown Author is licensed under </a:t>
            </a:r>
            <a:r>
              <a:rPr lang="en-CA" sz="700">
                <a:solidFill>
                  <a:srgbClr val="FFFFFF"/>
                </a:solidFill>
                <a:hlinkClick r:id="rId6" tooltip="https://creativecommons.org/licenses/by/3.0/">
                  <a:extLst>
                    <a:ext uri="{A12FA001-AC4F-418D-AE19-62706E023703}">
                      <ahyp:hlinkClr xmlns:ahyp="http://schemas.microsoft.com/office/drawing/2018/hyperlinkcolor" val="tx"/>
                    </a:ext>
                  </a:extLst>
                </a:hlinkClick>
              </a:rPr>
              <a:t>CC BY</a:t>
            </a:r>
            <a:endParaRPr lang="en-CA" sz="700">
              <a:solidFill>
                <a:srgbClr val="FFFFFF"/>
              </a:solidFill>
            </a:endParaRPr>
          </a:p>
        </p:txBody>
      </p:sp>
      <p:sp>
        <p:nvSpPr>
          <p:cNvPr id="9" name="TextBox 8">
            <a:extLst>
              <a:ext uri="{FF2B5EF4-FFF2-40B4-BE49-F238E27FC236}">
                <a16:creationId xmlns:a16="http://schemas.microsoft.com/office/drawing/2014/main" id="{45FD83AC-752B-49BA-A860-AEACA225B89F}"/>
              </a:ext>
            </a:extLst>
          </p:cNvPr>
          <p:cNvSpPr txBox="1"/>
          <p:nvPr/>
        </p:nvSpPr>
        <p:spPr>
          <a:xfrm>
            <a:off x="6766921" y="6870700"/>
            <a:ext cx="2872901" cy="200055"/>
          </a:xfrm>
          <a:prstGeom prst="rect">
            <a:avLst/>
          </a:prstGeom>
          <a:solidFill>
            <a:srgbClr val="000000"/>
          </a:solidFill>
        </p:spPr>
        <p:txBody>
          <a:bodyPr wrap="none" rtlCol="0">
            <a:spAutoFit/>
          </a:bodyPr>
          <a:lstStyle/>
          <a:p>
            <a:pPr algn="r">
              <a:spcAft>
                <a:spcPts val="600"/>
              </a:spcAft>
            </a:pPr>
            <a:r>
              <a:rPr lang="en-CA" sz="700">
                <a:solidFill>
                  <a:srgbClr val="FFFFFF"/>
                </a:solidFill>
                <a:hlinkClick r:id="rId4" tooltip="http://www.joelmayward.com/2012_05_06_archive.html">
                  <a:extLst>
                    <a:ext uri="{A12FA001-AC4F-418D-AE19-62706E023703}">
                      <ahyp:hlinkClr xmlns:ahyp="http://schemas.microsoft.com/office/drawing/2018/hyperlinkcolor" val="tx"/>
                    </a:ext>
                  </a:extLst>
                </a:hlinkClick>
              </a:rPr>
              <a:t>This Photo</a:t>
            </a:r>
            <a:r>
              <a:rPr lang="en-CA" sz="700">
                <a:solidFill>
                  <a:srgbClr val="FFFFFF"/>
                </a:solidFill>
              </a:rPr>
              <a:t> by Unknown Author is licensed under </a:t>
            </a:r>
            <a:r>
              <a:rPr lang="en-CA" sz="700">
                <a:solidFill>
                  <a:srgbClr val="FFFFFF"/>
                </a:solidFill>
                <a:hlinkClick r:id="rId7" tooltip="https://creativecommons.org/licenses/by-nc-nd/3.0/">
                  <a:extLst>
                    <a:ext uri="{A12FA001-AC4F-418D-AE19-62706E023703}">
                      <ahyp:hlinkClr xmlns:ahyp="http://schemas.microsoft.com/office/drawing/2018/hyperlinkcolor" val="tx"/>
                    </a:ext>
                  </a:extLst>
                </a:hlinkClick>
              </a:rPr>
              <a:t>CC BY-NC-ND</a:t>
            </a:r>
            <a:endParaRPr lang="en-CA" sz="700">
              <a:solidFill>
                <a:srgbClr val="FFFFFF"/>
              </a:solidFill>
            </a:endParaRPr>
          </a:p>
        </p:txBody>
      </p:sp>
    </p:spTree>
    <p:extLst>
      <p:ext uri="{BB962C8B-B14F-4D97-AF65-F5344CB8AC3E}">
        <p14:creationId xmlns:p14="http://schemas.microsoft.com/office/powerpoint/2010/main" val="211178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29E83E04-A29E-418C-A424-BBEA2D8F86D3}"/>
              </a:ext>
            </a:extLst>
          </p:cNvPr>
          <p:cNvSpPr>
            <a:spLocks noGrp="1"/>
          </p:cNvSpPr>
          <p:nvPr>
            <p:ph type="title"/>
          </p:nvPr>
        </p:nvSpPr>
        <p:spPr>
          <a:xfrm>
            <a:off x="1103312" y="452718"/>
            <a:ext cx="8947522" cy="1400530"/>
          </a:xfrm>
        </p:spPr>
        <p:txBody>
          <a:bodyPr anchor="ctr">
            <a:normAutofit/>
          </a:bodyPr>
          <a:lstStyle/>
          <a:p>
            <a:r>
              <a:rPr lang="en-CA" dirty="0">
                <a:solidFill>
                  <a:srgbClr val="FFFFFF"/>
                </a:solidFill>
              </a:rPr>
              <a:t>Convocation and </a:t>
            </a:r>
            <a:r>
              <a:rPr lang="en-CA">
                <a:solidFill>
                  <a:srgbClr val="FFFFFF"/>
                </a:solidFill>
              </a:rPr>
              <a:t>Grad 2022 </a:t>
            </a:r>
            <a:r>
              <a:rPr lang="en-CA" dirty="0">
                <a:solidFill>
                  <a:srgbClr val="FFFFFF"/>
                </a:solidFill>
              </a:rPr>
              <a:t>Overview:</a:t>
            </a:r>
          </a:p>
        </p:txBody>
      </p:sp>
      <p:sp>
        <p:nvSpPr>
          <p:cNvPr id="3" name="Content Placeholder 2">
            <a:extLst>
              <a:ext uri="{FF2B5EF4-FFF2-40B4-BE49-F238E27FC236}">
                <a16:creationId xmlns:a16="http://schemas.microsoft.com/office/drawing/2014/main" id="{C1B98AD0-BCB7-45BF-97DA-9D6A3975BA20}"/>
              </a:ext>
            </a:extLst>
          </p:cNvPr>
          <p:cNvSpPr>
            <a:spLocks noGrp="1"/>
          </p:cNvSpPr>
          <p:nvPr>
            <p:ph idx="1"/>
          </p:nvPr>
        </p:nvSpPr>
        <p:spPr>
          <a:xfrm>
            <a:off x="1103312" y="2763520"/>
            <a:ext cx="8946541" cy="3484879"/>
          </a:xfrm>
        </p:spPr>
        <p:txBody>
          <a:bodyPr>
            <a:normAutofit/>
          </a:bodyPr>
          <a:lstStyle/>
          <a:p>
            <a:r>
              <a:rPr lang="en-CA" dirty="0"/>
              <a:t>Grad dinner and Safe Grad will take place at the Convention Center on June 24.</a:t>
            </a:r>
          </a:p>
          <a:p>
            <a:r>
              <a:rPr lang="en-CA" dirty="0"/>
              <a:t>Convocation will take place on June 29. Details are still be fine tuned.</a:t>
            </a:r>
          </a:p>
          <a:p>
            <a:endParaRPr lang="en-CA" dirty="0"/>
          </a:p>
        </p:txBody>
      </p:sp>
    </p:spTree>
    <p:extLst>
      <p:ext uri="{BB962C8B-B14F-4D97-AF65-F5344CB8AC3E}">
        <p14:creationId xmlns:p14="http://schemas.microsoft.com/office/powerpoint/2010/main" val="373129422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9FB26DC-BA84-4A96-8FFB-5A0682B17649}"/>
              </a:ext>
            </a:extLst>
          </p:cNvPr>
          <p:cNvSpPr>
            <a:spLocks noGrp="1"/>
          </p:cNvSpPr>
          <p:nvPr>
            <p:ph type="title"/>
          </p:nvPr>
        </p:nvSpPr>
        <p:spPr>
          <a:xfrm>
            <a:off x="653143" y="1645920"/>
            <a:ext cx="3522879" cy="4470821"/>
          </a:xfrm>
        </p:spPr>
        <p:txBody>
          <a:bodyPr>
            <a:normAutofit/>
          </a:bodyPr>
          <a:lstStyle/>
          <a:p>
            <a:pPr algn="r"/>
            <a:r>
              <a:rPr lang="en-CA">
                <a:solidFill>
                  <a:srgbClr val="FFFFFF"/>
                </a:solidFill>
              </a:rPr>
              <a:t>What is Safe Grad?</a:t>
            </a:r>
          </a:p>
        </p:txBody>
      </p:sp>
      <p:sp>
        <p:nvSpPr>
          <p:cNvPr id="3" name="Content Placeholder 2">
            <a:extLst>
              <a:ext uri="{FF2B5EF4-FFF2-40B4-BE49-F238E27FC236}">
                <a16:creationId xmlns:a16="http://schemas.microsoft.com/office/drawing/2014/main" id="{01727321-F523-44FC-BEEF-AC006E807725}"/>
              </a:ext>
            </a:extLst>
          </p:cNvPr>
          <p:cNvSpPr>
            <a:spLocks noGrp="1"/>
          </p:cNvSpPr>
          <p:nvPr>
            <p:ph idx="1"/>
          </p:nvPr>
        </p:nvSpPr>
        <p:spPr>
          <a:xfrm>
            <a:off x="5204109" y="1645920"/>
            <a:ext cx="5919503" cy="4470821"/>
          </a:xfrm>
        </p:spPr>
        <p:txBody>
          <a:bodyPr>
            <a:normAutofit/>
          </a:bodyPr>
          <a:lstStyle/>
          <a:p>
            <a:r>
              <a:rPr lang="en-US" dirty="0"/>
              <a:t>Is a celebration organized and hosted entirely by Parent Volunteers of the class of 2021 and is immediately following the Grad dinner at the same location. The event takes place from about 10 pm to 3 am, and is an opportunity for all Grade 12 students and their guests to celebrate their graduation with friends in a safe and controlled setting.     </a:t>
            </a:r>
            <a:endParaRPr lang="en-CA" dirty="0"/>
          </a:p>
        </p:txBody>
      </p:sp>
    </p:spTree>
    <p:extLst>
      <p:ext uri="{BB962C8B-B14F-4D97-AF65-F5344CB8AC3E}">
        <p14:creationId xmlns:p14="http://schemas.microsoft.com/office/powerpoint/2010/main" val="199005026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1"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2"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29694575-C7BC-431C-A48F-C3D12E2F213D}"/>
              </a:ext>
            </a:extLst>
          </p:cNvPr>
          <p:cNvSpPr>
            <a:spLocks noGrp="1"/>
          </p:cNvSpPr>
          <p:nvPr>
            <p:ph type="title"/>
          </p:nvPr>
        </p:nvSpPr>
        <p:spPr>
          <a:xfrm>
            <a:off x="1103312" y="452718"/>
            <a:ext cx="8947522" cy="1400530"/>
          </a:xfrm>
        </p:spPr>
        <p:txBody>
          <a:bodyPr anchor="ctr">
            <a:normAutofit/>
          </a:bodyPr>
          <a:lstStyle/>
          <a:p>
            <a:r>
              <a:rPr lang="en-CA">
                <a:solidFill>
                  <a:srgbClr val="FFFFFF"/>
                </a:solidFill>
              </a:rPr>
              <a:t>The Committee Responsibilities </a:t>
            </a:r>
          </a:p>
        </p:txBody>
      </p:sp>
      <p:sp>
        <p:nvSpPr>
          <p:cNvPr id="33" name="Content Placeholder 2">
            <a:extLst>
              <a:ext uri="{FF2B5EF4-FFF2-40B4-BE49-F238E27FC236}">
                <a16:creationId xmlns:a16="http://schemas.microsoft.com/office/drawing/2014/main" id="{B7B9374B-08EC-4452-8C7B-3512E710B274}"/>
              </a:ext>
            </a:extLst>
          </p:cNvPr>
          <p:cNvSpPr>
            <a:spLocks noGrp="1"/>
          </p:cNvSpPr>
          <p:nvPr>
            <p:ph idx="1"/>
          </p:nvPr>
        </p:nvSpPr>
        <p:spPr>
          <a:xfrm>
            <a:off x="1103312" y="2763520"/>
            <a:ext cx="8946541" cy="3484879"/>
          </a:xfrm>
        </p:spPr>
        <p:txBody>
          <a:bodyPr>
            <a:normAutofit/>
          </a:bodyPr>
          <a:lstStyle/>
          <a:p>
            <a:r>
              <a:rPr lang="en-US" dirty="0"/>
              <a:t>The Safe Grad Parent Committee is responsible for organizing all fund raising for the event and planning the activities for the evening.  Activities would include music and dancing and depending on the planning could include a casino, a photo booth, air brush tattoos to name a few.  There would also be a late night snack.   </a:t>
            </a:r>
            <a:endParaRPr lang="en-CA" dirty="0"/>
          </a:p>
        </p:txBody>
      </p:sp>
    </p:spTree>
    <p:extLst>
      <p:ext uri="{BB962C8B-B14F-4D97-AF65-F5344CB8AC3E}">
        <p14:creationId xmlns:p14="http://schemas.microsoft.com/office/powerpoint/2010/main" val="3036114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9" name="Rectangle 31">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Rectangle 33">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5">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42" name="Picture 37">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44"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7C0E6C9B-88D0-4E75-9D41-4517D18723CD}"/>
              </a:ext>
            </a:extLst>
          </p:cNvPr>
          <p:cNvSpPr>
            <a:spLocks noGrp="1"/>
          </p:cNvSpPr>
          <p:nvPr>
            <p:ph type="title"/>
          </p:nvPr>
        </p:nvSpPr>
        <p:spPr>
          <a:xfrm>
            <a:off x="806195" y="804672"/>
            <a:ext cx="3521359" cy="5248656"/>
          </a:xfrm>
        </p:spPr>
        <p:txBody>
          <a:bodyPr anchor="ctr">
            <a:normAutofit/>
          </a:bodyPr>
          <a:lstStyle/>
          <a:p>
            <a:pPr algn="ctr"/>
            <a:r>
              <a:rPr lang="en-CA"/>
              <a:t>Committee Roles:</a:t>
            </a:r>
          </a:p>
        </p:txBody>
      </p:sp>
      <p:sp>
        <p:nvSpPr>
          <p:cNvPr id="6" name="Content Placeholder 5">
            <a:extLst>
              <a:ext uri="{FF2B5EF4-FFF2-40B4-BE49-F238E27FC236}">
                <a16:creationId xmlns:a16="http://schemas.microsoft.com/office/drawing/2014/main" id="{50D35E56-B983-4296-8459-FD4438AF2D72}"/>
              </a:ext>
            </a:extLst>
          </p:cNvPr>
          <p:cNvSpPr>
            <a:spLocks noGrp="1"/>
          </p:cNvSpPr>
          <p:nvPr>
            <p:ph idx="1"/>
          </p:nvPr>
        </p:nvSpPr>
        <p:spPr>
          <a:xfrm>
            <a:off x="4975861" y="804671"/>
            <a:ext cx="6399930" cy="5248657"/>
          </a:xfrm>
        </p:spPr>
        <p:txBody>
          <a:bodyPr anchor="ctr">
            <a:normAutofit/>
          </a:bodyPr>
          <a:lstStyle/>
          <a:p>
            <a:pPr marL="285750" indent="-285750">
              <a:lnSpc>
                <a:spcPct val="90000"/>
              </a:lnSpc>
              <a:buFont typeface="Wingdings" panose="05000000000000000000" pitchFamily="2" charset="2"/>
              <a:buChar char="q"/>
            </a:pPr>
            <a:r>
              <a:rPr lang="en-CA"/>
              <a:t>Chair	</a:t>
            </a:r>
          </a:p>
          <a:p>
            <a:pPr marL="285750" indent="-285750">
              <a:lnSpc>
                <a:spcPct val="90000"/>
              </a:lnSpc>
              <a:buFont typeface="Wingdings" panose="05000000000000000000" pitchFamily="2" charset="2"/>
              <a:buChar char="q"/>
            </a:pPr>
            <a:r>
              <a:rPr lang="en-CA"/>
              <a:t>Co-Chair</a:t>
            </a:r>
          </a:p>
          <a:p>
            <a:pPr marL="285750" indent="-285750">
              <a:lnSpc>
                <a:spcPct val="90000"/>
              </a:lnSpc>
              <a:buFont typeface="Wingdings" panose="05000000000000000000" pitchFamily="2" charset="2"/>
              <a:buChar char="q"/>
            </a:pPr>
            <a:r>
              <a:rPr lang="en-CA"/>
              <a:t>Treasurer</a:t>
            </a:r>
          </a:p>
          <a:p>
            <a:pPr marL="285750" indent="-285750">
              <a:lnSpc>
                <a:spcPct val="90000"/>
              </a:lnSpc>
              <a:buFont typeface="Wingdings" panose="05000000000000000000" pitchFamily="2" charset="2"/>
              <a:buChar char="q"/>
            </a:pPr>
            <a:r>
              <a:rPr lang="en-CA"/>
              <a:t>Secretary</a:t>
            </a:r>
          </a:p>
          <a:p>
            <a:pPr marL="285750" indent="-285750">
              <a:lnSpc>
                <a:spcPct val="90000"/>
              </a:lnSpc>
              <a:buFont typeface="Wingdings" panose="05000000000000000000" pitchFamily="2" charset="2"/>
              <a:buChar char="q"/>
            </a:pPr>
            <a:r>
              <a:rPr lang="en-CA"/>
              <a:t>Communications</a:t>
            </a:r>
          </a:p>
          <a:p>
            <a:pPr marL="285750" indent="-285750">
              <a:lnSpc>
                <a:spcPct val="90000"/>
              </a:lnSpc>
              <a:buFont typeface="Wingdings" panose="05000000000000000000" pitchFamily="2" charset="2"/>
              <a:buChar char="q"/>
            </a:pPr>
            <a:r>
              <a:rPr lang="en-CA"/>
              <a:t>Registration</a:t>
            </a:r>
          </a:p>
          <a:p>
            <a:pPr marL="285750" indent="-285750">
              <a:lnSpc>
                <a:spcPct val="90000"/>
              </a:lnSpc>
              <a:buFont typeface="Wingdings" panose="05000000000000000000" pitchFamily="2" charset="2"/>
              <a:buChar char="q"/>
            </a:pPr>
            <a:r>
              <a:rPr lang="en-CA"/>
              <a:t>Security</a:t>
            </a:r>
          </a:p>
          <a:p>
            <a:pPr marL="285750" indent="-285750">
              <a:lnSpc>
                <a:spcPct val="90000"/>
              </a:lnSpc>
              <a:buFont typeface="Wingdings" panose="05000000000000000000" pitchFamily="2" charset="2"/>
              <a:buChar char="q"/>
            </a:pPr>
            <a:r>
              <a:rPr lang="en-CA"/>
              <a:t>Entertainment</a:t>
            </a:r>
          </a:p>
          <a:p>
            <a:pPr marL="285750" indent="-285750">
              <a:lnSpc>
                <a:spcPct val="90000"/>
              </a:lnSpc>
              <a:buFont typeface="Wingdings" panose="05000000000000000000" pitchFamily="2" charset="2"/>
              <a:buChar char="q"/>
            </a:pPr>
            <a:r>
              <a:rPr lang="en-CA"/>
              <a:t>Fundraising</a:t>
            </a:r>
          </a:p>
          <a:p>
            <a:pPr marL="285750" indent="-285750">
              <a:lnSpc>
                <a:spcPct val="90000"/>
              </a:lnSpc>
              <a:buFont typeface="Wingdings" panose="05000000000000000000" pitchFamily="2" charset="2"/>
              <a:buChar char="q"/>
            </a:pPr>
            <a:r>
              <a:rPr lang="en-CA"/>
              <a:t>Decorations</a:t>
            </a:r>
          </a:p>
          <a:p>
            <a:pPr marL="285750" indent="-285750">
              <a:lnSpc>
                <a:spcPct val="90000"/>
              </a:lnSpc>
              <a:buFont typeface="Wingdings" panose="05000000000000000000" pitchFamily="2" charset="2"/>
              <a:buChar char="q"/>
            </a:pPr>
            <a:r>
              <a:rPr lang="en-CA"/>
              <a:t>Medical</a:t>
            </a:r>
          </a:p>
          <a:p>
            <a:pPr marL="285750" indent="-285750">
              <a:lnSpc>
                <a:spcPct val="90000"/>
              </a:lnSpc>
              <a:buFont typeface="Wingdings" panose="05000000000000000000" pitchFamily="2" charset="2"/>
              <a:buChar char="q"/>
            </a:pPr>
            <a:r>
              <a:rPr lang="en-CA"/>
              <a:t>Food</a:t>
            </a:r>
          </a:p>
          <a:p>
            <a:pPr marL="285750" indent="-285750">
              <a:lnSpc>
                <a:spcPct val="90000"/>
              </a:lnSpc>
              <a:buFont typeface="Wingdings" panose="05000000000000000000" pitchFamily="2" charset="2"/>
              <a:buChar char="q"/>
            </a:pPr>
            <a:r>
              <a:rPr lang="en-CA"/>
              <a:t>Volunteer Coordinator	</a:t>
            </a:r>
          </a:p>
        </p:txBody>
      </p:sp>
    </p:spTree>
    <p:extLst>
      <p:ext uri="{BB962C8B-B14F-4D97-AF65-F5344CB8AC3E}">
        <p14:creationId xmlns:p14="http://schemas.microsoft.com/office/powerpoint/2010/main" val="398890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580EBD-1993-4B8D-8218-98F00896DE8C}"/>
              </a:ext>
            </a:extLst>
          </p:cNvPr>
          <p:cNvSpPr>
            <a:spLocks noGrp="1"/>
          </p:cNvSpPr>
          <p:nvPr>
            <p:ph type="title"/>
          </p:nvPr>
        </p:nvSpPr>
        <p:spPr>
          <a:xfrm>
            <a:off x="643855" y="1447800"/>
            <a:ext cx="3108626" cy="4572000"/>
          </a:xfrm>
        </p:spPr>
        <p:txBody>
          <a:bodyPr anchor="ctr">
            <a:normAutofit/>
          </a:bodyPr>
          <a:lstStyle/>
          <a:p>
            <a:r>
              <a:rPr lang="en-CA" sz="3200">
                <a:solidFill>
                  <a:srgbClr val="F2F2F2"/>
                </a:solidFill>
              </a:rPr>
              <a:t>Links</a:t>
            </a:r>
          </a:p>
        </p:txBody>
      </p:sp>
      <p:sp>
        <p:nvSpPr>
          <p:cNvPr id="11" name="Freeform: Shape 10">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5" name="Rectangle 14">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C11C2C6A-D37F-4BE6-897A-C7B3AD9AAED3}"/>
              </a:ext>
            </a:extLst>
          </p:cNvPr>
          <p:cNvGraphicFramePr>
            <a:graphicFrameLocks noGrp="1"/>
          </p:cNvGraphicFramePr>
          <p:nvPr>
            <p:ph idx="1"/>
            <p:extLst>
              <p:ext uri="{D42A27DB-BD31-4B8C-83A1-F6EECF244321}">
                <p14:modId xmlns:p14="http://schemas.microsoft.com/office/powerpoint/2010/main" val="4026347228"/>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176273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18">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61" name="Rectangle 20">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63" name="Freeform: Shape 24">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D3E12FC5-52FC-46C0-88B2-65D2ABAB1F24}"/>
              </a:ext>
            </a:extLst>
          </p:cNvPr>
          <p:cNvSpPr>
            <a:spLocks noGrp="1"/>
          </p:cNvSpPr>
          <p:nvPr>
            <p:ph type="title"/>
          </p:nvPr>
        </p:nvSpPr>
        <p:spPr>
          <a:xfrm>
            <a:off x="1103312" y="452718"/>
            <a:ext cx="8947522" cy="1400530"/>
          </a:xfrm>
        </p:spPr>
        <p:txBody>
          <a:bodyPr anchor="ctr">
            <a:normAutofit/>
          </a:bodyPr>
          <a:lstStyle/>
          <a:p>
            <a:r>
              <a:rPr lang="en-CA">
                <a:solidFill>
                  <a:srgbClr val="FFFFFF"/>
                </a:solidFill>
              </a:rPr>
              <a:t>COVID Protocols</a:t>
            </a:r>
            <a:endParaRPr lang="en-CA" dirty="0">
              <a:solidFill>
                <a:srgbClr val="FFFFFF"/>
              </a:solidFill>
            </a:endParaRPr>
          </a:p>
        </p:txBody>
      </p:sp>
      <p:sp>
        <p:nvSpPr>
          <p:cNvPr id="3" name="Content Placeholder 2">
            <a:extLst>
              <a:ext uri="{FF2B5EF4-FFF2-40B4-BE49-F238E27FC236}">
                <a16:creationId xmlns:a16="http://schemas.microsoft.com/office/drawing/2014/main" id="{BD5FB47A-8887-4237-9574-47F9390E514A}"/>
              </a:ext>
            </a:extLst>
          </p:cNvPr>
          <p:cNvSpPr>
            <a:spLocks noGrp="1"/>
          </p:cNvSpPr>
          <p:nvPr>
            <p:ph idx="1"/>
          </p:nvPr>
        </p:nvSpPr>
        <p:spPr>
          <a:xfrm>
            <a:off x="1103312" y="2763520"/>
            <a:ext cx="8946541" cy="3484879"/>
          </a:xfrm>
        </p:spPr>
        <p:txBody>
          <a:bodyPr>
            <a:normAutofit/>
          </a:bodyPr>
          <a:lstStyle/>
          <a:p>
            <a:r>
              <a:rPr lang="en-CA" dirty="0"/>
              <a:t>All guests attending either the dinner or the Safe Grad must show proof of vaccination upon entry.</a:t>
            </a:r>
          </a:p>
          <a:p>
            <a:r>
              <a:rPr lang="en-CA" dirty="0"/>
              <a:t>All other requirements, mask usage will depend on the health orders at the time.</a:t>
            </a:r>
          </a:p>
        </p:txBody>
      </p:sp>
    </p:spTree>
    <p:extLst>
      <p:ext uri="{BB962C8B-B14F-4D97-AF65-F5344CB8AC3E}">
        <p14:creationId xmlns:p14="http://schemas.microsoft.com/office/powerpoint/2010/main" val="237533436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5" name="Picture 14">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C6A81905-F480-46A4-BC10-215D24EA1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EDAC2-2129-4CD9-9AD9-32931C0CC444}"/>
              </a:ext>
            </a:extLst>
          </p:cNvPr>
          <p:cNvSpPr>
            <a:spLocks noGrp="1"/>
          </p:cNvSpPr>
          <p:nvPr>
            <p:ph type="title"/>
          </p:nvPr>
        </p:nvSpPr>
        <p:spPr>
          <a:xfrm>
            <a:off x="4872012" y="1447800"/>
            <a:ext cx="5222325" cy="3329581"/>
          </a:xfrm>
        </p:spPr>
        <p:txBody>
          <a:bodyPr vert="horz" lIns="91440" tIns="45720" rIns="91440" bIns="45720" rtlCol="0" anchor="b">
            <a:normAutofit/>
          </a:bodyPr>
          <a:lstStyle/>
          <a:p>
            <a:r>
              <a:rPr lang="en-US" sz="7200" b="0" i="0" kern="1200">
                <a:solidFill>
                  <a:srgbClr val="EBEBEB"/>
                </a:solidFill>
                <a:latin typeface="+mj-lt"/>
                <a:ea typeface="+mj-ea"/>
                <a:cs typeface="+mj-cs"/>
              </a:rPr>
              <a:t>Questions?</a:t>
            </a:r>
          </a:p>
        </p:txBody>
      </p:sp>
      <p:sp>
        <p:nvSpPr>
          <p:cNvPr id="23" name="Freeform 8">
            <a:extLst>
              <a:ext uri="{FF2B5EF4-FFF2-40B4-BE49-F238E27FC236}">
                <a16:creationId xmlns:a16="http://schemas.microsoft.com/office/drawing/2014/main" id="{36FD4D9D-3784-41E8-8405-A42B72F5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5692"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25" name="Freeform: Shape 24">
            <a:extLst>
              <a:ext uri="{FF2B5EF4-FFF2-40B4-BE49-F238E27FC236}">
                <a16:creationId xmlns:a16="http://schemas.microsoft.com/office/drawing/2014/main" id="{09811DF6-66E4-43D5-B564-315179653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81964" cy="6858000"/>
          </a:xfrm>
          <a:custGeom>
            <a:avLst/>
            <a:gdLst>
              <a:gd name="connsiteX0" fmla="*/ 3137249 w 4481964"/>
              <a:gd name="connsiteY0" fmla="*/ 0 h 6858000"/>
              <a:gd name="connsiteX1" fmla="*/ 4480787 w 4481964"/>
              <a:gd name="connsiteY1" fmla="*/ 0 h 6858000"/>
              <a:gd name="connsiteX2" fmla="*/ 4455742 w 4481964"/>
              <a:gd name="connsiteY2" fmla="*/ 155676 h 6858000"/>
              <a:gd name="connsiteX3" fmla="*/ 4431873 w 4481964"/>
              <a:gd name="connsiteY3" fmla="*/ 310667 h 6858000"/>
              <a:gd name="connsiteX4" fmla="*/ 4408509 w 4481964"/>
              <a:gd name="connsiteY4" fmla="*/ 466344 h 6858000"/>
              <a:gd name="connsiteX5" fmla="*/ 4388506 w 4481964"/>
              <a:gd name="connsiteY5" fmla="*/ 622706 h 6858000"/>
              <a:gd name="connsiteX6" fmla="*/ 4368335 w 4481964"/>
              <a:gd name="connsiteY6" fmla="*/ 778383 h 6858000"/>
              <a:gd name="connsiteX7" fmla="*/ 4349509 w 4481964"/>
              <a:gd name="connsiteY7" fmla="*/ 934745 h 6858000"/>
              <a:gd name="connsiteX8" fmla="*/ 4333373 w 4481964"/>
              <a:gd name="connsiteY8" fmla="*/ 1089050 h 6858000"/>
              <a:gd name="connsiteX9" fmla="*/ 4318077 w 4481964"/>
              <a:gd name="connsiteY9" fmla="*/ 1245413 h 6858000"/>
              <a:gd name="connsiteX10" fmla="*/ 4304125 w 4481964"/>
              <a:gd name="connsiteY10" fmla="*/ 1401089 h 6858000"/>
              <a:gd name="connsiteX11" fmla="*/ 4292023 w 4481964"/>
              <a:gd name="connsiteY11" fmla="*/ 1554023 h 6858000"/>
              <a:gd name="connsiteX12" fmla="*/ 4279920 w 4481964"/>
              <a:gd name="connsiteY12" fmla="*/ 1709013 h 6858000"/>
              <a:gd name="connsiteX13" fmla="*/ 4269835 w 4481964"/>
              <a:gd name="connsiteY13" fmla="*/ 1861947 h 6858000"/>
              <a:gd name="connsiteX14" fmla="*/ 4261935 w 4481964"/>
              <a:gd name="connsiteY14" fmla="*/ 2014880 h 6858000"/>
              <a:gd name="connsiteX15" fmla="*/ 4253698 w 4481964"/>
              <a:gd name="connsiteY15" fmla="*/ 2167128 h 6858000"/>
              <a:gd name="connsiteX16" fmla="*/ 4246807 w 4481964"/>
              <a:gd name="connsiteY16" fmla="*/ 2318004 h 6858000"/>
              <a:gd name="connsiteX17" fmla="*/ 4241932 w 4481964"/>
              <a:gd name="connsiteY17" fmla="*/ 2467508 h 6858000"/>
              <a:gd name="connsiteX18" fmla="*/ 4237730 w 4481964"/>
              <a:gd name="connsiteY18" fmla="*/ 2617013 h 6858000"/>
              <a:gd name="connsiteX19" fmla="*/ 4233696 w 4481964"/>
              <a:gd name="connsiteY19" fmla="*/ 2765145 h 6858000"/>
              <a:gd name="connsiteX20" fmla="*/ 4231847 w 4481964"/>
              <a:gd name="connsiteY20" fmla="*/ 2911221 h 6858000"/>
              <a:gd name="connsiteX21" fmla="*/ 4229830 w 4481964"/>
              <a:gd name="connsiteY21" fmla="*/ 3057296 h 6858000"/>
              <a:gd name="connsiteX22" fmla="*/ 4228821 w 4481964"/>
              <a:gd name="connsiteY22" fmla="*/ 3201314 h 6858000"/>
              <a:gd name="connsiteX23" fmla="*/ 4229830 w 4481964"/>
              <a:gd name="connsiteY23" fmla="*/ 3343960 h 6858000"/>
              <a:gd name="connsiteX24" fmla="*/ 4229830 w 4481964"/>
              <a:gd name="connsiteY24" fmla="*/ 3485235 h 6858000"/>
              <a:gd name="connsiteX25" fmla="*/ 4231847 w 4481964"/>
              <a:gd name="connsiteY25" fmla="*/ 3625138 h 6858000"/>
              <a:gd name="connsiteX26" fmla="*/ 4234872 w 4481964"/>
              <a:gd name="connsiteY26" fmla="*/ 3762298 h 6858000"/>
              <a:gd name="connsiteX27" fmla="*/ 4237730 w 4481964"/>
              <a:gd name="connsiteY27" fmla="*/ 3898087 h 6858000"/>
              <a:gd name="connsiteX28" fmla="*/ 4240924 w 4481964"/>
              <a:gd name="connsiteY28" fmla="*/ 4031132 h 6858000"/>
              <a:gd name="connsiteX29" fmla="*/ 4245798 w 4481964"/>
              <a:gd name="connsiteY29" fmla="*/ 4163491 h 6858000"/>
              <a:gd name="connsiteX30" fmla="*/ 4251009 w 4481964"/>
              <a:gd name="connsiteY30" fmla="*/ 4293793 h 6858000"/>
              <a:gd name="connsiteX31" fmla="*/ 4255715 w 4481964"/>
              <a:gd name="connsiteY31" fmla="*/ 4421352 h 6858000"/>
              <a:gd name="connsiteX32" fmla="*/ 4268995 w 4481964"/>
              <a:gd name="connsiteY32" fmla="*/ 4670298 h 6858000"/>
              <a:gd name="connsiteX33" fmla="*/ 4283114 w 4481964"/>
              <a:gd name="connsiteY33" fmla="*/ 4908956 h 6858000"/>
              <a:gd name="connsiteX34" fmla="*/ 4297906 w 4481964"/>
              <a:gd name="connsiteY34" fmla="*/ 5138013 h 6858000"/>
              <a:gd name="connsiteX35" fmla="*/ 4314211 w 4481964"/>
              <a:gd name="connsiteY35" fmla="*/ 5354726 h 6858000"/>
              <a:gd name="connsiteX36" fmla="*/ 4331188 w 4481964"/>
              <a:gd name="connsiteY36" fmla="*/ 5561838 h 6858000"/>
              <a:gd name="connsiteX37" fmla="*/ 4349509 w 4481964"/>
              <a:gd name="connsiteY37" fmla="*/ 5753862 h 6858000"/>
              <a:gd name="connsiteX38" fmla="*/ 4367495 w 4481964"/>
              <a:gd name="connsiteY38" fmla="*/ 5934227 h 6858000"/>
              <a:gd name="connsiteX39" fmla="*/ 4385480 w 4481964"/>
              <a:gd name="connsiteY39" fmla="*/ 6100191 h 6858000"/>
              <a:gd name="connsiteX40" fmla="*/ 4402457 w 4481964"/>
              <a:gd name="connsiteY40" fmla="*/ 6252438 h 6858000"/>
              <a:gd name="connsiteX41" fmla="*/ 4418594 w 4481964"/>
              <a:gd name="connsiteY41" fmla="*/ 6387541 h 6858000"/>
              <a:gd name="connsiteX42" fmla="*/ 4433890 w 4481964"/>
              <a:gd name="connsiteY42" fmla="*/ 6509613 h 6858000"/>
              <a:gd name="connsiteX43" fmla="*/ 4446665 w 4481964"/>
              <a:gd name="connsiteY43" fmla="*/ 6612483 h 6858000"/>
              <a:gd name="connsiteX44" fmla="*/ 4458767 w 4481964"/>
              <a:gd name="connsiteY44" fmla="*/ 6698894 h 6858000"/>
              <a:gd name="connsiteX45" fmla="*/ 4476081 w 4481964"/>
              <a:gd name="connsiteY45" fmla="*/ 6817538 h 6858000"/>
              <a:gd name="connsiteX46" fmla="*/ 4481964 w 4481964"/>
              <a:gd name="connsiteY46" fmla="*/ 6858000 h 6858000"/>
              <a:gd name="connsiteX47" fmla="*/ 3577807 w 4481964"/>
              <a:gd name="connsiteY47" fmla="*/ 6858000 h 6858000"/>
              <a:gd name="connsiteX48" fmla="*/ 3577807 w 4481964"/>
              <a:gd name="connsiteY48" fmla="*/ 6858000 h 6858000"/>
              <a:gd name="connsiteX49" fmla="*/ 0 w 4481964"/>
              <a:gd name="connsiteY49" fmla="*/ 6858000 h 6858000"/>
              <a:gd name="connsiteX50" fmla="*/ 0 w 4481964"/>
              <a:gd name="connsiteY50" fmla="*/ 0 h 6858000"/>
              <a:gd name="connsiteX51" fmla="*/ 3137249 w 4481964"/>
              <a:gd name="connsiteY5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481964" h="6858000">
                <a:moveTo>
                  <a:pt x="3137249" y="0"/>
                </a:moveTo>
                <a:lnTo>
                  <a:pt x="4480787" y="0"/>
                </a:lnTo>
                <a:lnTo>
                  <a:pt x="4455742" y="155676"/>
                </a:lnTo>
                <a:lnTo>
                  <a:pt x="4431873" y="310667"/>
                </a:lnTo>
                <a:lnTo>
                  <a:pt x="4408509" y="466344"/>
                </a:lnTo>
                <a:lnTo>
                  <a:pt x="4388506" y="622706"/>
                </a:lnTo>
                <a:lnTo>
                  <a:pt x="4368335" y="778383"/>
                </a:lnTo>
                <a:lnTo>
                  <a:pt x="4349509" y="934745"/>
                </a:lnTo>
                <a:lnTo>
                  <a:pt x="4333373" y="1089050"/>
                </a:lnTo>
                <a:lnTo>
                  <a:pt x="4318077" y="1245413"/>
                </a:lnTo>
                <a:lnTo>
                  <a:pt x="4304125" y="1401089"/>
                </a:lnTo>
                <a:lnTo>
                  <a:pt x="4292023" y="1554023"/>
                </a:lnTo>
                <a:lnTo>
                  <a:pt x="4279920" y="1709013"/>
                </a:lnTo>
                <a:lnTo>
                  <a:pt x="4269835" y="1861947"/>
                </a:lnTo>
                <a:lnTo>
                  <a:pt x="4261935" y="2014880"/>
                </a:lnTo>
                <a:lnTo>
                  <a:pt x="4253698" y="2167128"/>
                </a:lnTo>
                <a:lnTo>
                  <a:pt x="4246807" y="2318004"/>
                </a:lnTo>
                <a:lnTo>
                  <a:pt x="4241932" y="2467508"/>
                </a:lnTo>
                <a:lnTo>
                  <a:pt x="4237730" y="2617013"/>
                </a:lnTo>
                <a:lnTo>
                  <a:pt x="4233696" y="2765145"/>
                </a:lnTo>
                <a:lnTo>
                  <a:pt x="4231847" y="2911221"/>
                </a:lnTo>
                <a:lnTo>
                  <a:pt x="4229830" y="3057296"/>
                </a:lnTo>
                <a:lnTo>
                  <a:pt x="4228821" y="3201314"/>
                </a:lnTo>
                <a:lnTo>
                  <a:pt x="4229830" y="3343960"/>
                </a:lnTo>
                <a:lnTo>
                  <a:pt x="4229830" y="3485235"/>
                </a:lnTo>
                <a:lnTo>
                  <a:pt x="4231847" y="3625138"/>
                </a:lnTo>
                <a:lnTo>
                  <a:pt x="4234872" y="3762298"/>
                </a:lnTo>
                <a:lnTo>
                  <a:pt x="4237730" y="3898087"/>
                </a:lnTo>
                <a:lnTo>
                  <a:pt x="4240924" y="4031132"/>
                </a:lnTo>
                <a:lnTo>
                  <a:pt x="4245798" y="4163491"/>
                </a:lnTo>
                <a:lnTo>
                  <a:pt x="4251009" y="4293793"/>
                </a:lnTo>
                <a:lnTo>
                  <a:pt x="4255715" y="4421352"/>
                </a:lnTo>
                <a:lnTo>
                  <a:pt x="4268995" y="4670298"/>
                </a:lnTo>
                <a:lnTo>
                  <a:pt x="4283114" y="4908956"/>
                </a:lnTo>
                <a:lnTo>
                  <a:pt x="4297906" y="5138013"/>
                </a:lnTo>
                <a:lnTo>
                  <a:pt x="4314211" y="5354726"/>
                </a:lnTo>
                <a:lnTo>
                  <a:pt x="4331188" y="5561838"/>
                </a:lnTo>
                <a:lnTo>
                  <a:pt x="4349509" y="5753862"/>
                </a:lnTo>
                <a:lnTo>
                  <a:pt x="4367495" y="5934227"/>
                </a:lnTo>
                <a:lnTo>
                  <a:pt x="4385480" y="6100191"/>
                </a:lnTo>
                <a:lnTo>
                  <a:pt x="4402457" y="6252438"/>
                </a:lnTo>
                <a:lnTo>
                  <a:pt x="4418594" y="6387541"/>
                </a:lnTo>
                <a:lnTo>
                  <a:pt x="4433890" y="6509613"/>
                </a:lnTo>
                <a:lnTo>
                  <a:pt x="4446665" y="6612483"/>
                </a:lnTo>
                <a:lnTo>
                  <a:pt x="4458767" y="6698894"/>
                </a:lnTo>
                <a:lnTo>
                  <a:pt x="4476081" y="6817538"/>
                </a:lnTo>
                <a:lnTo>
                  <a:pt x="4481964" y="6858000"/>
                </a:lnTo>
                <a:lnTo>
                  <a:pt x="3577807" y="6858000"/>
                </a:lnTo>
                <a:lnTo>
                  <a:pt x="3577807" y="6858000"/>
                </a:lnTo>
                <a:lnTo>
                  <a:pt x="0" y="6858000"/>
                </a:lnTo>
                <a:lnTo>
                  <a:pt x="0" y="0"/>
                </a:lnTo>
                <a:lnTo>
                  <a:pt x="3137249"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60817A52-B891-4228-A61E-0C0A57632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6" name="Graphic 5" descr="Question mark">
            <a:extLst>
              <a:ext uri="{FF2B5EF4-FFF2-40B4-BE49-F238E27FC236}">
                <a16:creationId xmlns:a16="http://schemas.microsoft.com/office/drawing/2014/main" id="{F8F512CB-F560-4FFF-99C7-ECBCC6BE349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7240" y="2074882"/>
            <a:ext cx="2936836" cy="2936836"/>
          </a:xfrm>
          <a:prstGeom prst="rect">
            <a:avLst/>
          </a:prstGeom>
          <a:effectLst/>
        </p:spPr>
      </p:pic>
    </p:spTree>
    <p:extLst>
      <p:ext uri="{BB962C8B-B14F-4D97-AF65-F5344CB8AC3E}">
        <p14:creationId xmlns:p14="http://schemas.microsoft.com/office/powerpoint/2010/main" val="3553527486"/>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20976EB7DAE44182C0B084A73E74D6" ma:contentTypeVersion="14" ma:contentTypeDescription="Create a new document." ma:contentTypeScope="" ma:versionID="da543cd3d70664e4cef007a6dbdfa4ea">
  <xsd:schema xmlns:xsd="http://www.w3.org/2001/XMLSchema" xmlns:xs="http://www.w3.org/2001/XMLSchema" xmlns:p="http://schemas.microsoft.com/office/2006/metadata/properties" xmlns:ns1="http://schemas.microsoft.com/sharepoint/v3" xmlns:ns2="f2c50378-db9a-4b95-b5cf-b89e1203313d" xmlns:ns3="bffb9f8f-ec15-494d-82be-edeaf125a7b3" targetNamespace="http://schemas.microsoft.com/office/2006/metadata/properties" ma:root="true" ma:fieldsID="cc14d189929863512c20c3121dfacc4f" ns1:_="" ns2:_="" ns3:_="">
    <xsd:import namespace="http://schemas.microsoft.com/sharepoint/v3"/>
    <xsd:import namespace="f2c50378-db9a-4b95-b5cf-b89e1203313d"/>
    <xsd:import namespace="bffb9f8f-ec15-494d-82be-edeaf125a7b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1:_ip_UnifiedCompliancePolicyProperties" minOccurs="0"/>
                <xsd:element ref="ns1:_ip_UnifiedCompliancePolicyUIAc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c50378-db9a-4b95-b5cf-b89e1203313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fb9f8f-ec15-494d-82be-edeaf125a7b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8731D3-9813-4E5D-8AD5-8E3140CA17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2c50378-db9a-4b95-b5cf-b89e1203313d"/>
    <ds:schemaRef ds:uri="bffb9f8f-ec15-494d-82be-edeaf125a7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EE0850-B3AA-4DEE-A16A-7EA6EBD39E6D}">
  <ds:schemaRefs>
    <ds:schemaRef ds:uri="http://purl.org/dc/dcmitype/"/>
    <ds:schemaRef ds:uri="http://schemas.microsoft.com/sharepoint/v3"/>
    <ds:schemaRef ds:uri="http://purl.org/dc/elements/1.1/"/>
    <ds:schemaRef ds:uri="http://schemas.microsoft.com/office/infopath/2007/PartnerControls"/>
    <ds:schemaRef ds:uri="bffb9f8f-ec15-494d-82be-edeaf125a7b3"/>
    <ds:schemaRef ds:uri="http://schemas.microsoft.com/office/2006/documentManagement/types"/>
    <ds:schemaRef ds:uri="http://schemas.microsoft.com/office/2006/metadata/properties"/>
    <ds:schemaRef ds:uri="http://schemas.openxmlformats.org/package/2006/metadata/core-properties"/>
    <ds:schemaRef ds:uri="f2c50378-db9a-4b95-b5cf-b89e1203313d"/>
    <ds:schemaRef ds:uri="http://www.w3.org/XML/1998/namespace"/>
    <ds:schemaRef ds:uri="http://purl.org/dc/terms/"/>
  </ds:schemaRefs>
</ds:datastoreItem>
</file>

<file path=customXml/itemProps3.xml><?xml version="1.0" encoding="utf-8"?>
<ds:datastoreItem xmlns:ds="http://schemas.openxmlformats.org/officeDocument/2006/customXml" ds:itemID="{4CFE83EA-9145-426F-98AF-3D91E8BF77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119</TotalTime>
  <Words>215</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Wingdings</vt:lpstr>
      <vt:lpstr>Wingdings 3</vt:lpstr>
      <vt:lpstr>Ion</vt:lpstr>
      <vt:lpstr>Safe Grad 2022</vt:lpstr>
      <vt:lpstr>Convocation and Grad 2022 Overview:</vt:lpstr>
      <vt:lpstr>What is Safe Grad?</vt:lpstr>
      <vt:lpstr>The Committee Responsibilities </vt:lpstr>
      <vt:lpstr>Committee Roles:</vt:lpstr>
      <vt:lpstr>Links</vt:lpstr>
      <vt:lpstr>COVID Protocols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 Grad 2022</dc:title>
  <dc:creator>Jennifer Bracken</dc:creator>
  <cp:lastModifiedBy>Stephanie Mickelson</cp:lastModifiedBy>
  <cp:revision>2</cp:revision>
  <dcterms:created xsi:type="dcterms:W3CDTF">2021-11-24T19:28:56Z</dcterms:created>
  <dcterms:modified xsi:type="dcterms:W3CDTF">2021-11-25T20:15:54Z</dcterms:modified>
</cp:coreProperties>
</file>