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72" r:id="rId4"/>
    <p:sldId id="259" r:id="rId5"/>
    <p:sldId id="271" r:id="rId6"/>
    <p:sldId id="268" r:id="rId7"/>
    <p:sldId id="275" r:id="rId8"/>
    <p:sldId id="274" r:id="rId9"/>
    <p:sldId id="261" r:id="rId10"/>
    <p:sldId id="262" r:id="rId1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872C5C-0F90-42E7-BF60-519131CE11FB}" v="4224" dt="2022-02-14T18:09:23.233"/>
    <p1510:client id="{0B43D4AB-9DD1-4A79-9E0F-5587CBE687F6}" v="122" dt="2022-02-14T17:52:22.2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 autoAdjust="0"/>
    <p:restoredTop sz="94694"/>
  </p:normalViewPr>
  <p:slideViewPr>
    <p:cSldViewPr>
      <p:cViewPr varScale="1">
        <p:scale>
          <a:sx n="141" d="100"/>
          <a:sy n="141" d="100"/>
        </p:scale>
        <p:origin x="902" y="75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99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98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739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335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90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6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04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1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57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16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64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6D2FFB-C005-4DAC-A766-D453ADFC1B2F}" type="datetimeFigureOut">
              <a:rPr lang="en-US" smtClean="0"/>
              <a:t>2/14/2022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C360C-6178-41A0-A895-205A4BAF8C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39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20.png"/><Relationship Id="rId18" Type="http://schemas.openxmlformats.org/officeDocument/2006/relationships/image" Target="../media/image2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image" Target="../media/image9.png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11" Type="http://schemas.openxmlformats.org/officeDocument/2006/relationships/image" Target="../media/image18.jpeg"/><Relationship Id="rId5" Type="http://schemas.openxmlformats.org/officeDocument/2006/relationships/image" Target="../media/image12.jpeg"/><Relationship Id="rId15" Type="http://schemas.openxmlformats.org/officeDocument/2006/relationships/image" Target="../media/image22.jpeg"/><Relationship Id="rId10" Type="http://schemas.openxmlformats.org/officeDocument/2006/relationships/image" Target="../media/image17.jpg"/><Relationship Id="rId19" Type="http://schemas.openxmlformats.org/officeDocument/2006/relationships/image" Target="../media/image26.jpeg"/><Relationship Id="rId4" Type="http://schemas.openxmlformats.org/officeDocument/2006/relationships/image" Target="../media/image11.jpeg"/><Relationship Id="rId9" Type="http://schemas.openxmlformats.org/officeDocument/2006/relationships/image" Target="../media/image16.jpeg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media" Target="../media/media4.mp4"/><Relationship Id="rId13" Type="http://schemas.openxmlformats.org/officeDocument/2006/relationships/image" Target="../media/image33.png"/><Relationship Id="rId3" Type="http://schemas.microsoft.com/office/2007/relationships/media" Target="../media/media2.mp4"/><Relationship Id="rId7" Type="http://schemas.openxmlformats.org/officeDocument/2006/relationships/video" Target="NULL" TargetMode="External"/><Relationship Id="rId12" Type="http://schemas.openxmlformats.org/officeDocument/2006/relationships/image" Target="../media/image32.png"/><Relationship Id="rId2" Type="http://schemas.openxmlformats.org/officeDocument/2006/relationships/video" Target="../media/media1.mp4"/><Relationship Id="rId16" Type="http://schemas.openxmlformats.org/officeDocument/2006/relationships/image" Target="../media/image36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slideLayout" Target="../slideLayouts/slideLayout2.xml"/><Relationship Id="rId5" Type="http://schemas.microsoft.com/office/2007/relationships/media" Target="../media/media3.mp4"/><Relationship Id="rId15" Type="http://schemas.openxmlformats.org/officeDocument/2006/relationships/image" Target="../media/image35.png"/><Relationship Id="rId10" Type="http://schemas.openxmlformats.org/officeDocument/2006/relationships/video" Target="../media/media5.mp4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logo&#10;&#10;Description automatically generated">
            <a:extLst>
              <a:ext uri="{FF2B5EF4-FFF2-40B4-BE49-F238E27FC236}">
                <a16:creationId xmlns:a16="http://schemas.microsoft.com/office/drawing/2014/main" id="{CE94CCA9-9E9B-B845-AFF8-DF87574BF8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" y="1124744"/>
            <a:ext cx="7200000" cy="306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5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AA1B36F-CEAD-43C2-B584-1F32DE286D81}"/>
              </a:ext>
            </a:extLst>
          </p:cNvPr>
          <p:cNvSpPr/>
          <p:nvPr/>
        </p:nvSpPr>
        <p:spPr>
          <a:xfrm>
            <a:off x="5404847" y="954874"/>
            <a:ext cx="2520000" cy="25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E3092C3-DBD3-4F6F-B310-30FFF96D6C29}"/>
              </a:ext>
            </a:extLst>
          </p:cNvPr>
          <p:cNvSpPr/>
          <p:nvPr/>
        </p:nvSpPr>
        <p:spPr>
          <a:xfrm>
            <a:off x="426916" y="845840"/>
            <a:ext cx="4042792" cy="4417444"/>
          </a:xfrm>
          <a:prstGeom prst="roundRect">
            <a:avLst>
              <a:gd name="adj" fmla="val 55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F85A33DB-96FE-4496-A338-6C4A0B010142}"/>
              </a:ext>
            </a:extLst>
          </p:cNvPr>
          <p:cNvSpPr/>
          <p:nvPr/>
        </p:nvSpPr>
        <p:spPr>
          <a:xfrm>
            <a:off x="422724" y="274638"/>
            <a:ext cx="4042792" cy="4991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9E3F1-C03E-3C43-8057-4F0A9058EF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6916" y="274638"/>
            <a:ext cx="4038600" cy="49919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dirty="0"/>
              <a:t>Mr. </a:t>
            </a:r>
            <a:r>
              <a:rPr lang="en-US" dirty="0" err="1"/>
              <a:t>Plantje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AA31B-7094-4B94-825B-F741903AA212}"/>
              </a:ext>
            </a:extLst>
          </p:cNvPr>
          <p:cNvSpPr txBox="1"/>
          <p:nvPr/>
        </p:nvSpPr>
        <p:spPr>
          <a:xfrm>
            <a:off x="422724" y="3474874"/>
            <a:ext cx="404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Mr. Plantje teaches metalworking and graphics.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 has over 14 years experience teaching Industrial 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Mr. Plantje is one of the coaches for the boys hockey team.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04FCFEA-3B77-40E3-9C30-8DE59AD05621}"/>
              </a:ext>
            </a:extLst>
          </p:cNvPr>
          <p:cNvSpPr/>
          <p:nvPr/>
        </p:nvSpPr>
        <p:spPr>
          <a:xfrm>
            <a:off x="1187761" y="942762"/>
            <a:ext cx="2520000" cy="252000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0D94048-C483-4F7A-A2F3-88050C9CC3F8}"/>
              </a:ext>
            </a:extLst>
          </p:cNvPr>
          <p:cNvSpPr/>
          <p:nvPr/>
        </p:nvSpPr>
        <p:spPr>
          <a:xfrm>
            <a:off x="4644008" y="281929"/>
            <a:ext cx="4042792" cy="499194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D67D4F26-95B0-4241-883A-E2EED5522404}"/>
              </a:ext>
            </a:extLst>
          </p:cNvPr>
          <p:cNvSpPr txBox="1">
            <a:spLocks/>
          </p:cNvSpPr>
          <p:nvPr/>
        </p:nvSpPr>
        <p:spPr>
          <a:xfrm>
            <a:off x="4648200" y="281929"/>
            <a:ext cx="4038600" cy="49919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itchFamily="34" charset="0"/>
              <a:buNone/>
            </a:pPr>
            <a:r>
              <a:rPr lang="en-US" dirty="0"/>
              <a:t>Mr. Leithead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46B6F7B-D584-4E76-833A-59041BE7F1FA}"/>
              </a:ext>
            </a:extLst>
          </p:cNvPr>
          <p:cNvSpPr txBox="1"/>
          <p:nvPr/>
        </p:nvSpPr>
        <p:spPr>
          <a:xfrm>
            <a:off x="4644008" y="3482165"/>
            <a:ext cx="40469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Mr. Leithead teaches electronics and graphics.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 has over 5 years experience teaching Industrial Arts.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Mr. Leithead is one of the coaches for the ultimate and curling teams.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2C0BBF9-3C48-4598-89BA-A6984E0BEF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670" y="962165"/>
            <a:ext cx="2518899" cy="252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842BF5-462C-41CA-B432-BCB49C06BF3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960" y="954874"/>
            <a:ext cx="2518887" cy="2520000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9D5BEFAC-6F0A-4FBC-89CF-AA4A89F576F0}"/>
              </a:ext>
            </a:extLst>
          </p:cNvPr>
          <p:cNvSpPr/>
          <p:nvPr/>
        </p:nvSpPr>
        <p:spPr>
          <a:xfrm>
            <a:off x="4652392" y="853131"/>
            <a:ext cx="4042792" cy="4417444"/>
          </a:xfrm>
          <a:prstGeom prst="roundRect">
            <a:avLst>
              <a:gd name="adj" fmla="val 5550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3EE77086-F0BD-4FEB-B8EA-7C45E3766D5C}"/>
              </a:ext>
            </a:extLst>
          </p:cNvPr>
          <p:cNvSpPr/>
          <p:nvPr/>
        </p:nvSpPr>
        <p:spPr>
          <a:xfrm>
            <a:off x="1184670" y="951628"/>
            <a:ext cx="2520000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EC2BB3A-2084-49D8-9A0B-2CDD72402A29}"/>
              </a:ext>
            </a:extLst>
          </p:cNvPr>
          <p:cNvSpPr/>
          <p:nvPr/>
        </p:nvSpPr>
        <p:spPr>
          <a:xfrm>
            <a:off x="5404847" y="958520"/>
            <a:ext cx="2520000" cy="252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hape&#10;&#10;Description automatically generated with low confidence">
            <a:extLst>
              <a:ext uri="{FF2B5EF4-FFF2-40B4-BE49-F238E27FC236}">
                <a16:creationId xmlns:a16="http://schemas.microsoft.com/office/drawing/2014/main" id="{B54AAD61-707B-0547-AA78-AC145FB8D9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0" y="1845104"/>
            <a:ext cx="2553860" cy="2520000"/>
          </a:xfrm>
          <a:prstGeom prst="rect">
            <a:avLst/>
          </a:prstGeom>
        </p:spPr>
      </p:pic>
      <p:pic>
        <p:nvPicPr>
          <p:cNvPr id="14" name="Picture 13" descr="Shape&#10;&#10;Description automatically generated with low confidence">
            <a:extLst>
              <a:ext uri="{FF2B5EF4-FFF2-40B4-BE49-F238E27FC236}">
                <a16:creationId xmlns:a16="http://schemas.microsoft.com/office/drawing/2014/main" id="{D30A394C-1169-C34C-B795-07C58645FB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5070" y="1845104"/>
            <a:ext cx="2553860" cy="2520000"/>
          </a:xfrm>
          <a:prstGeom prst="rect">
            <a:avLst/>
          </a:prstGeom>
        </p:spPr>
      </p:pic>
      <p:pic>
        <p:nvPicPr>
          <p:cNvPr id="18" name="Picture 17" descr="Shape&#10;&#10;Description automatically generated with low confidence">
            <a:extLst>
              <a:ext uri="{FF2B5EF4-FFF2-40B4-BE49-F238E27FC236}">
                <a16:creationId xmlns:a16="http://schemas.microsoft.com/office/drawing/2014/main" id="{0F7569CA-9E58-A644-B28F-71210FF40F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40" y="1845104"/>
            <a:ext cx="2553860" cy="2520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9657D77-BCBA-444A-8111-B96915127166}"/>
              </a:ext>
            </a:extLst>
          </p:cNvPr>
          <p:cNvSpPr txBox="1"/>
          <p:nvPr/>
        </p:nvSpPr>
        <p:spPr>
          <a:xfrm>
            <a:off x="522000" y="828001"/>
            <a:ext cx="81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INDUSTRIAL ARTS COURSES AT SHAFTESBURY</a:t>
            </a:r>
          </a:p>
        </p:txBody>
      </p:sp>
    </p:spTree>
    <p:extLst>
      <p:ext uri="{BB962C8B-B14F-4D97-AF65-F5344CB8AC3E}">
        <p14:creationId xmlns:p14="http://schemas.microsoft.com/office/powerpoint/2010/main" val="1882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AD952C-11F3-4DF1-AA66-68D1B99FB99C}"/>
              </a:ext>
            </a:extLst>
          </p:cNvPr>
          <p:cNvSpPr/>
          <p:nvPr/>
        </p:nvSpPr>
        <p:spPr>
          <a:xfrm>
            <a:off x="539552" y="2046280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B06FD1-C624-4365-A101-1B1EFAE48888}"/>
              </a:ext>
            </a:extLst>
          </p:cNvPr>
          <p:cNvSpPr/>
          <p:nvPr/>
        </p:nvSpPr>
        <p:spPr>
          <a:xfrm>
            <a:off x="457200" y="3586226"/>
            <a:ext cx="8229600" cy="36933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1E4F4B-375F-49FB-AF5E-BC890E4A35AE}"/>
              </a:ext>
            </a:extLst>
          </p:cNvPr>
          <p:cNvSpPr/>
          <p:nvPr/>
        </p:nvSpPr>
        <p:spPr>
          <a:xfrm>
            <a:off x="457200" y="1619508"/>
            <a:ext cx="8229600" cy="369332"/>
          </a:xfrm>
          <a:prstGeom prst="round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22A7C9-94F3-42ED-9D0B-98E76F0A05B7}"/>
              </a:ext>
            </a:extLst>
          </p:cNvPr>
          <p:cNvSpPr/>
          <p:nvPr/>
        </p:nvSpPr>
        <p:spPr>
          <a:xfrm>
            <a:off x="539552" y="4014356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A7423D-C6FC-4E54-B8C9-3BFD8E1451A4}"/>
              </a:ext>
            </a:extLst>
          </p:cNvPr>
          <p:cNvSpPr/>
          <p:nvPr/>
        </p:nvSpPr>
        <p:spPr>
          <a:xfrm>
            <a:off x="4644008" y="4014356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BA25E-A506-4E8B-AD53-E402F3DE6DB8}"/>
              </a:ext>
            </a:extLst>
          </p:cNvPr>
          <p:cNvSpPr txBox="1"/>
          <p:nvPr/>
        </p:nvSpPr>
        <p:spPr>
          <a:xfrm>
            <a:off x="539552" y="1619508"/>
            <a:ext cx="8064896" cy="369332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TOPIC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0A9E8-9B40-433D-911C-949C75834FAD}"/>
              </a:ext>
            </a:extLst>
          </p:cNvPr>
          <p:cNvSpPr txBox="1"/>
          <p:nvPr/>
        </p:nvSpPr>
        <p:spPr>
          <a:xfrm>
            <a:off x="457200" y="4051426"/>
            <a:ext cx="82296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SOLDERING PROJECTS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PRINTED CIRCUITBOARD CREATION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CIRCUITBOARD CASE CREATION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PROJECT MANUFACTUING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GAME CODING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MINDSTORM PROGRAMMING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ARDUINO PROGRAMMING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RASBERRY PI PROGRAMMING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2BA94-3C37-4A59-9415-E340E2DD35D2}"/>
              </a:ext>
            </a:extLst>
          </p:cNvPr>
          <p:cNvSpPr txBox="1"/>
          <p:nvPr/>
        </p:nvSpPr>
        <p:spPr>
          <a:xfrm>
            <a:off x="539552" y="3586226"/>
            <a:ext cx="8064896" cy="369332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 PROCESSES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C55C4E-6D69-4128-A60A-774890F6C40D}"/>
              </a:ext>
            </a:extLst>
          </p:cNvPr>
          <p:cNvSpPr/>
          <p:nvPr/>
        </p:nvSpPr>
        <p:spPr>
          <a:xfrm>
            <a:off x="4644008" y="2046280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F6AF9-6081-40A9-B5AE-F04BC3A3C223}"/>
              </a:ext>
            </a:extLst>
          </p:cNvPr>
          <p:cNvSpPr txBox="1"/>
          <p:nvPr/>
        </p:nvSpPr>
        <p:spPr>
          <a:xfrm>
            <a:off x="457200" y="2096984"/>
            <a:ext cx="82296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>
                <a:solidFill>
                  <a:schemeClr val="accent3"/>
                </a:solidFill>
              </a:rPr>
              <a:t>OHMs LAW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COMPONENT IDENTIFICATION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RESISTOR COLOUR CODE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SCHEMATIC READING/DRAWING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BREADBOARD TESTING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ELECTRICAL THEORY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LOGIC CODING</a:t>
            </a:r>
          </a:p>
          <a:p>
            <a:pPr algn="ctr"/>
            <a:r>
              <a:rPr lang="en-US" dirty="0">
                <a:solidFill>
                  <a:schemeClr val="accent3"/>
                </a:solidFill>
              </a:rPr>
              <a:t>PROBLEM SOLVING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DDDD0B7-AB7F-4FD5-AF51-97E62F460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ELECTRICITY/ELECTRONICS TECHNOLOGY</a:t>
            </a:r>
          </a:p>
        </p:txBody>
      </p:sp>
      <p:pic>
        <p:nvPicPr>
          <p:cNvPr id="19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0615940E-780D-4EE4-975A-8B8852954F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638"/>
            <a:ext cx="1588966" cy="1080000"/>
          </a:xfrm>
        </p:spPr>
      </p:pic>
    </p:spTree>
    <p:extLst>
      <p:ext uri="{BB962C8B-B14F-4D97-AF65-F5344CB8AC3E}">
        <p14:creationId xmlns:p14="http://schemas.microsoft.com/office/powerpoint/2010/main" val="671378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AD952C-11F3-4DF1-AA66-68D1B99FB99C}"/>
              </a:ext>
            </a:extLst>
          </p:cNvPr>
          <p:cNvSpPr/>
          <p:nvPr/>
        </p:nvSpPr>
        <p:spPr>
          <a:xfrm>
            <a:off x="539552" y="2046280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B06FD1-C624-4365-A101-1B1EFAE48888}"/>
              </a:ext>
            </a:extLst>
          </p:cNvPr>
          <p:cNvSpPr/>
          <p:nvPr/>
        </p:nvSpPr>
        <p:spPr>
          <a:xfrm>
            <a:off x="457200" y="3586226"/>
            <a:ext cx="8229600" cy="369332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1E4F4B-375F-49FB-AF5E-BC890E4A35AE}"/>
              </a:ext>
            </a:extLst>
          </p:cNvPr>
          <p:cNvSpPr/>
          <p:nvPr/>
        </p:nvSpPr>
        <p:spPr>
          <a:xfrm>
            <a:off x="457200" y="1619508"/>
            <a:ext cx="8229600" cy="369332"/>
          </a:xfrm>
          <a:prstGeom prst="roundRect">
            <a:avLst/>
          </a:prstGeom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DC3E6F9-F34D-6C49-B916-95AC273854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/>
              <a:t>GRAPHIC COMMUNICATION TECHNOLOGY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22A7C9-94F3-42ED-9D0B-98E76F0A05B7}"/>
              </a:ext>
            </a:extLst>
          </p:cNvPr>
          <p:cNvSpPr/>
          <p:nvPr/>
        </p:nvSpPr>
        <p:spPr>
          <a:xfrm>
            <a:off x="539552" y="4014356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A7423D-C6FC-4E54-B8C9-3BFD8E1451A4}"/>
              </a:ext>
            </a:extLst>
          </p:cNvPr>
          <p:cNvSpPr/>
          <p:nvPr/>
        </p:nvSpPr>
        <p:spPr>
          <a:xfrm>
            <a:off x="4644008" y="4014356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5AF21176-84EF-7343-A5CC-0A22754C1A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638"/>
            <a:ext cx="1588966" cy="1080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B6BA25E-A506-4E8B-AD53-E402F3DE6DB8}"/>
              </a:ext>
            </a:extLst>
          </p:cNvPr>
          <p:cNvSpPr txBox="1"/>
          <p:nvPr/>
        </p:nvSpPr>
        <p:spPr>
          <a:xfrm>
            <a:off x="457200" y="1622538"/>
            <a:ext cx="8229600" cy="369332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TOPIC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0A9E8-9B40-433D-911C-949C75834FAD}"/>
              </a:ext>
            </a:extLst>
          </p:cNvPr>
          <p:cNvSpPr txBox="1"/>
          <p:nvPr/>
        </p:nvSpPr>
        <p:spPr>
          <a:xfrm>
            <a:off x="457200" y="4051426"/>
            <a:ext cx="82296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SCREEN PRINTING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VINYL CUTTING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SUBLIMATION PRINTING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AIRBRUSHING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DESKTOP PUBLISHING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PRINT MEDIA PACKAGING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BUTTON MAKING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DUCK TAPE ARTWORK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2BA94-3C37-4A59-9415-E340E2DD35D2}"/>
              </a:ext>
            </a:extLst>
          </p:cNvPr>
          <p:cNvSpPr txBox="1"/>
          <p:nvPr/>
        </p:nvSpPr>
        <p:spPr>
          <a:xfrm>
            <a:off x="457200" y="3580166"/>
            <a:ext cx="822960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 PROCESSES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C55C4E-6D69-4128-A60A-774890F6C40D}"/>
              </a:ext>
            </a:extLst>
          </p:cNvPr>
          <p:cNvSpPr/>
          <p:nvPr/>
        </p:nvSpPr>
        <p:spPr>
          <a:xfrm>
            <a:off x="4644008" y="2046280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F6AF9-6081-40A9-B5AE-F04BC3A3C223}"/>
              </a:ext>
            </a:extLst>
          </p:cNvPr>
          <p:cNvSpPr txBox="1"/>
          <p:nvPr/>
        </p:nvSpPr>
        <p:spPr>
          <a:xfrm>
            <a:off x="457200" y="2096984"/>
            <a:ext cx="82296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</a:rPr>
              <a:t>PRINCIPLES &amp; ELEMENTS OF DESIGN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TECHNICAL DRAFTING/DRAWING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ADOBE PHOTOSHOP DESIGN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ADOBE ILLUSTRATOR DESIGN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DOCUMENT SETUP/LAYOUT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COMPOSITION LAYOUT/DESIGN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MULTI COLOUR LAYERED DESIGN</a:t>
            </a:r>
          </a:p>
          <a:p>
            <a:pPr algn="ctr"/>
            <a:r>
              <a:rPr lang="en-US" dirty="0">
                <a:solidFill>
                  <a:schemeClr val="accent1"/>
                </a:solidFill>
              </a:rPr>
              <a:t>DESIGN FOR PRODUCTION</a:t>
            </a:r>
          </a:p>
        </p:txBody>
      </p:sp>
    </p:spTree>
    <p:extLst>
      <p:ext uri="{BB962C8B-B14F-4D97-AF65-F5344CB8AC3E}">
        <p14:creationId xmlns:p14="http://schemas.microsoft.com/office/powerpoint/2010/main" val="257816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9AD952C-11F3-4DF1-AA66-68D1B99FB99C}"/>
              </a:ext>
            </a:extLst>
          </p:cNvPr>
          <p:cNvSpPr/>
          <p:nvPr/>
        </p:nvSpPr>
        <p:spPr>
          <a:xfrm>
            <a:off x="539552" y="2046280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38B06FD1-C624-4365-A101-1B1EFAE48888}"/>
              </a:ext>
            </a:extLst>
          </p:cNvPr>
          <p:cNvSpPr/>
          <p:nvPr/>
        </p:nvSpPr>
        <p:spPr>
          <a:xfrm>
            <a:off x="457200" y="3586226"/>
            <a:ext cx="8229600" cy="36933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181E4F4B-375F-49FB-AF5E-BC890E4A35AE}"/>
              </a:ext>
            </a:extLst>
          </p:cNvPr>
          <p:cNvSpPr/>
          <p:nvPr/>
        </p:nvSpPr>
        <p:spPr>
          <a:xfrm>
            <a:off x="457200" y="1619508"/>
            <a:ext cx="8229600" cy="369332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8D22A7C9-94F3-42ED-9D0B-98E76F0A05B7}"/>
              </a:ext>
            </a:extLst>
          </p:cNvPr>
          <p:cNvSpPr/>
          <p:nvPr/>
        </p:nvSpPr>
        <p:spPr>
          <a:xfrm>
            <a:off x="539552" y="4014356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0BA7423D-C6FC-4E54-B8C9-3BFD8E1451A4}"/>
              </a:ext>
            </a:extLst>
          </p:cNvPr>
          <p:cNvSpPr/>
          <p:nvPr/>
        </p:nvSpPr>
        <p:spPr>
          <a:xfrm>
            <a:off x="4644008" y="4014356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B6BA25E-A506-4E8B-AD53-E402F3DE6DB8}"/>
              </a:ext>
            </a:extLst>
          </p:cNvPr>
          <p:cNvSpPr txBox="1"/>
          <p:nvPr/>
        </p:nvSpPr>
        <p:spPr>
          <a:xfrm>
            <a:off x="539552" y="1619508"/>
            <a:ext cx="8064896" cy="369332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TOPIC AREAS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0A9E8-9B40-433D-911C-949C75834FAD}"/>
              </a:ext>
            </a:extLst>
          </p:cNvPr>
          <p:cNvSpPr txBox="1"/>
          <p:nvPr/>
        </p:nvSpPr>
        <p:spPr>
          <a:xfrm>
            <a:off x="457200" y="4051426"/>
            <a:ext cx="82296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SHEET METAL MANUFACTURING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CNC PLASMA CUTTING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LASER ENGAVING/CUTTING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3D PRINTING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MACHINING (METAL LATHE)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METAL FORMING (HOT &amp; COLD)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MIG WELDING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TAP &amp; DIE THREADING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C2BA94-3C37-4A59-9415-E340E2DD35D2}"/>
              </a:ext>
            </a:extLst>
          </p:cNvPr>
          <p:cNvSpPr txBox="1"/>
          <p:nvPr/>
        </p:nvSpPr>
        <p:spPr>
          <a:xfrm>
            <a:off x="539552" y="3586226"/>
            <a:ext cx="8064896" cy="369332"/>
          </a:xfrm>
          <a:prstGeom prst="rect">
            <a:avLst/>
          </a:prstGeom>
          <a:noFill/>
          <a:ln>
            <a:noFill/>
          </a:ln>
        </p:spPr>
        <p:txBody>
          <a:bodyPr wrap="square" numCol="1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 PROCESSES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19C55C4E-6D69-4128-A60A-774890F6C40D}"/>
              </a:ext>
            </a:extLst>
          </p:cNvPr>
          <p:cNvSpPr/>
          <p:nvPr/>
        </p:nvSpPr>
        <p:spPr>
          <a:xfrm>
            <a:off x="4644008" y="2046280"/>
            <a:ext cx="3960440" cy="1286852"/>
          </a:xfrm>
          <a:prstGeom prst="round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4F6AF9-6081-40A9-B5AE-F04BC3A3C223}"/>
              </a:ext>
            </a:extLst>
          </p:cNvPr>
          <p:cNvSpPr txBox="1"/>
          <p:nvPr/>
        </p:nvSpPr>
        <p:spPr>
          <a:xfrm>
            <a:off x="457200" y="2096984"/>
            <a:ext cx="8229600" cy="1200329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WORKSHOP &amp; MACHINE SAFETY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3D MODELLING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DESIGN FOR LASER ENGRAVING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DESIGN FOR CNC PLASMA CUTTING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DRAFTING/PROJECT DESIGN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MEASUREMENT &amp; LAYOUT TECHNIQUES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MANUFACTURING PROCESSES</a:t>
            </a:r>
          </a:p>
          <a:p>
            <a:pPr algn="ctr"/>
            <a:r>
              <a:rPr lang="en-US" dirty="0">
                <a:solidFill>
                  <a:schemeClr val="accent2"/>
                </a:solidFill>
              </a:rPr>
              <a:t>FINISHING APPLICATIONS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035FE264-698F-4E93-AA30-C008C5361D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r"/>
            <a:r>
              <a:rPr lang="en-US" dirty="0"/>
              <a:t>METALWORK</a:t>
            </a:r>
            <a:br>
              <a:rPr lang="en-US" dirty="0"/>
            </a:br>
            <a:r>
              <a:rPr lang="en-US" dirty="0"/>
              <a:t>TECHNOLOGY</a:t>
            </a:r>
          </a:p>
        </p:txBody>
      </p:sp>
      <p:pic>
        <p:nvPicPr>
          <p:cNvPr id="21" name="Content Placeholder 4" descr="Shape&#10;&#10;Description automatically generated with medium confidence">
            <a:extLst>
              <a:ext uri="{FF2B5EF4-FFF2-40B4-BE49-F238E27FC236}">
                <a16:creationId xmlns:a16="http://schemas.microsoft.com/office/drawing/2014/main" id="{2DDD7986-396B-4B32-85A8-EEE92F4655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37638"/>
            <a:ext cx="1588966" cy="1080000"/>
          </a:xfrm>
        </p:spPr>
      </p:pic>
    </p:spTree>
    <p:extLst>
      <p:ext uri="{BB962C8B-B14F-4D97-AF65-F5344CB8AC3E}">
        <p14:creationId xmlns:p14="http://schemas.microsoft.com/office/powerpoint/2010/main" val="156333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5000">
        <p:fade/>
      </p:transition>
    </mc:Choice>
    <mc:Fallback xmlns="">
      <p:transition spd="med" advClick="0" advTm="25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26ECE21-4786-477D-81A9-F2E12F7F394E}"/>
              </a:ext>
            </a:extLst>
          </p:cNvPr>
          <p:cNvSpPr txBox="1"/>
          <p:nvPr/>
        </p:nvSpPr>
        <p:spPr>
          <a:xfrm>
            <a:off x="111427" y="2420888"/>
            <a:ext cx="892114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SO MANY PROJECTS…</a:t>
            </a:r>
          </a:p>
        </p:txBody>
      </p:sp>
    </p:spTree>
    <p:extLst>
      <p:ext uri="{BB962C8B-B14F-4D97-AF65-F5344CB8AC3E}">
        <p14:creationId xmlns:p14="http://schemas.microsoft.com/office/powerpoint/2010/main" val="120815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">
        <p:fade/>
      </p:transition>
    </mc:Choice>
    <mc:Fallback xmlns="">
      <p:transition spd="med" advClick="0" advTm="3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D5DED5A0-55D3-42FB-BB63-588BBCC5C4E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85" y="4233958"/>
            <a:ext cx="1466063" cy="1440000"/>
          </a:xfrm>
          <a:prstGeom prst="rect">
            <a:avLst/>
          </a:prstGeom>
        </p:spPr>
      </p:pic>
      <p:pic>
        <p:nvPicPr>
          <p:cNvPr id="13" name="Picture 12" descr="A picture containing text, indoor, shelf&#10;&#10;Description automatically generated">
            <a:extLst>
              <a:ext uri="{FF2B5EF4-FFF2-40B4-BE49-F238E27FC236}">
                <a16:creationId xmlns:a16="http://schemas.microsoft.com/office/drawing/2014/main" id="{212C5EEF-304A-1A46-BBAB-A05D0D924F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72760" y="3205339"/>
            <a:ext cx="2354895" cy="1766171"/>
          </a:xfrm>
          <a:prstGeom prst="rect">
            <a:avLst/>
          </a:prstGeom>
        </p:spPr>
      </p:pic>
      <p:pic>
        <p:nvPicPr>
          <p:cNvPr id="6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87958FF4-93C3-D741-8BF3-1D398DDD93A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97636" y="1803719"/>
            <a:ext cx="2215405" cy="16615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2A850D03-13F5-48AA-BEFE-E154FAFCFC6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77"/>
          <a:stretch/>
        </p:blipFill>
        <p:spPr>
          <a:xfrm rot="5400000">
            <a:off x="7447306" y="711898"/>
            <a:ext cx="2171194" cy="980662"/>
          </a:xfrm>
          <a:prstGeom prst="rect">
            <a:avLst/>
          </a:prstGeom>
        </p:spPr>
      </p:pic>
      <p:pic>
        <p:nvPicPr>
          <p:cNvPr id="15" name="Picture 14" descr="A picture containing indoor, colorful, decorated, christmas&#10;&#10;Description automatically generated">
            <a:extLst>
              <a:ext uri="{FF2B5EF4-FFF2-40B4-BE49-F238E27FC236}">
                <a16:creationId xmlns:a16="http://schemas.microsoft.com/office/drawing/2014/main" id="{8FF4238A-9D87-E043-A5AA-5414192CDEE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445261" y="3629313"/>
            <a:ext cx="2241382" cy="1681037"/>
          </a:xfrm>
          <a:prstGeom prst="rect">
            <a:avLst/>
          </a:prstGeom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A9657F4-9229-8F4B-9E97-2746BB5793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361912" y="2502785"/>
            <a:ext cx="1920000" cy="1440000"/>
          </a:xfrm>
          <a:prstGeom prst="rect">
            <a:avLst/>
          </a:prstGeom>
        </p:spPr>
      </p:pic>
      <p:pic>
        <p:nvPicPr>
          <p:cNvPr id="10" name="Picture 9" descr="A picture containing table, floor, wooden, indoor&#10;&#10;Description automatically generated">
            <a:extLst>
              <a:ext uri="{FF2B5EF4-FFF2-40B4-BE49-F238E27FC236}">
                <a16:creationId xmlns:a16="http://schemas.microsoft.com/office/drawing/2014/main" id="{3D310D4F-0A3C-654E-915C-BAA2356B806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7" t="17295" r="11305" b="11866"/>
          <a:stretch/>
        </p:blipFill>
        <p:spPr>
          <a:xfrm>
            <a:off x="2133563" y="2392757"/>
            <a:ext cx="2013419" cy="1393069"/>
          </a:xfrm>
          <a:prstGeom prst="rect">
            <a:avLst/>
          </a:prstGeom>
        </p:spPr>
      </p:pic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BB3A97EF-D1FA-3741-850C-FCD3784DB01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07616" y="4025826"/>
            <a:ext cx="1920000" cy="14400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A1EF67A-D9FF-4D49-9E28-DDE46A4AB64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32" t="19157" r="8622" b="20044"/>
          <a:stretch/>
        </p:blipFill>
        <p:spPr>
          <a:xfrm>
            <a:off x="4719829" y="1110777"/>
            <a:ext cx="2333944" cy="2113312"/>
          </a:xfrm>
          <a:prstGeom prst="rect">
            <a:avLst/>
          </a:prstGeom>
        </p:spPr>
      </p:pic>
      <p:pic>
        <p:nvPicPr>
          <p:cNvPr id="11" name="Picture 10" descr="A picture containing text, flag&#10;&#10;Description automatically generated">
            <a:extLst>
              <a:ext uri="{FF2B5EF4-FFF2-40B4-BE49-F238E27FC236}">
                <a16:creationId xmlns:a16="http://schemas.microsoft.com/office/drawing/2014/main" id="{AE8C6ACD-91C1-1E4F-8956-1D780F860CAC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61" r="15000"/>
          <a:stretch/>
        </p:blipFill>
        <p:spPr>
          <a:xfrm rot="5400000">
            <a:off x="5664126" y="3033658"/>
            <a:ext cx="1482990" cy="14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02A425-839B-4730-9D38-A490DE352E7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87"/>
          <a:stretch/>
        </p:blipFill>
        <p:spPr>
          <a:xfrm>
            <a:off x="3574135" y="344740"/>
            <a:ext cx="1525536" cy="1714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7630049-FA84-47FD-931D-DE8D6C43CF2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258" y="2766961"/>
            <a:ext cx="1324679" cy="215655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1979D7-7C95-4FFE-87B5-1A223E9E99C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3198" y="222613"/>
            <a:ext cx="1643002" cy="1440000"/>
          </a:xfrm>
          <a:prstGeom prst="rect">
            <a:avLst/>
          </a:prstGeom>
        </p:spPr>
      </p:pic>
      <p:pic>
        <p:nvPicPr>
          <p:cNvPr id="8" name="Picture 7" descr="A picture containing outdoor, ground, building, nature&#10;&#10;Description automatically generated">
            <a:extLst>
              <a:ext uri="{FF2B5EF4-FFF2-40B4-BE49-F238E27FC236}">
                <a16:creationId xmlns:a16="http://schemas.microsoft.com/office/drawing/2014/main" id="{8E7DD6CC-8747-444E-BDB9-4A2508E2F2F6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88" y="388114"/>
            <a:ext cx="3075785" cy="23068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4CD8148-FA4D-489E-A2C0-E8A4E14C613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813" y="4158215"/>
            <a:ext cx="1594488" cy="144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2656C0A-2BA3-4864-AA9B-740A2525FB8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2838" y="116632"/>
            <a:ext cx="1458147" cy="1440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2C7A796-374B-4315-BF39-C61A38C98A2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85598"/>
            <a:ext cx="1920000" cy="14400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7E7153E6-F031-46F4-953D-C5239A7DA738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78533" y="2526391"/>
            <a:ext cx="1802583" cy="1351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97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20000">
        <p:fade/>
      </p:transition>
    </mc:Choice>
    <mc:Fallback xmlns="">
      <p:transition spd="med" advClick="0" advTm="20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48edf4a6-dc14-4308-bace-e17b2f95cf38@CANPRD01">
            <a:extLst>
              <a:ext uri="{FF2B5EF4-FFF2-40B4-BE49-F238E27FC236}">
                <a16:creationId xmlns:a16="http://schemas.microsoft.com/office/drawing/2014/main" id="{E0F8BB19-1171-4BA5-8FE7-B07ACB3585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222910" y="663072"/>
            <a:ext cx="3308497" cy="235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7a6ed4f1-031d-4cf6-ba32-e166e0081852@CANPRD01">
            <a:extLst>
              <a:ext uri="{FF2B5EF4-FFF2-40B4-BE49-F238E27FC236}">
                <a16:creationId xmlns:a16="http://schemas.microsoft.com/office/drawing/2014/main" id="{4DC61504-F829-449B-8297-95CA4F2B5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8" r="21642"/>
          <a:stretch/>
        </p:blipFill>
        <p:spPr bwMode="auto">
          <a:xfrm rot="5400000">
            <a:off x="3931260" y="2850295"/>
            <a:ext cx="2361984" cy="259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75a2873d-4a25-465d-83eb-7b828cb9f7fb@CANPRD01">
            <a:extLst>
              <a:ext uri="{FF2B5EF4-FFF2-40B4-BE49-F238E27FC236}">
                <a16:creationId xmlns:a16="http://schemas.microsoft.com/office/drawing/2014/main" id="{43C40EE0-1CC5-45F7-8BF6-FA8594A6A9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69" r="12868"/>
          <a:stretch/>
        </p:blipFill>
        <p:spPr bwMode="auto">
          <a:xfrm rot="5400000">
            <a:off x="6609078" y="2961317"/>
            <a:ext cx="2361986" cy="2369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d26f1773-9939-4cc2-959f-cf58760e3c1e@CANPRD01">
            <a:extLst>
              <a:ext uri="{FF2B5EF4-FFF2-40B4-BE49-F238E27FC236}">
                <a16:creationId xmlns:a16="http://schemas.microsoft.com/office/drawing/2014/main" id="{5BA46766-0E91-44C5-94D6-D545A4A85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717"/>
          <a:stretch/>
        </p:blipFill>
        <p:spPr bwMode="auto">
          <a:xfrm>
            <a:off x="251520" y="3573016"/>
            <a:ext cx="3376298" cy="174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d94e0780-c037-43e5-9e05-2237c069dbe8@CANPRD01">
            <a:extLst>
              <a:ext uri="{FF2B5EF4-FFF2-40B4-BE49-F238E27FC236}">
                <a16:creationId xmlns:a16="http://schemas.microsoft.com/office/drawing/2014/main" id="{56EA1F09-4E1D-4C30-82A2-2BA0E9AFF2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33270"/>
          <a:stretch/>
        </p:blipFill>
        <p:spPr bwMode="auto">
          <a:xfrm>
            <a:off x="2699792" y="180323"/>
            <a:ext cx="6245436" cy="2629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856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1019 2.MOV" descr="IMG_1019 2.MOV">
            <a:hlinkClick r:id="" action="ppaction://media"/>
            <a:extLst>
              <a:ext uri="{FF2B5EF4-FFF2-40B4-BE49-F238E27FC236}">
                <a16:creationId xmlns:a16="http://schemas.microsoft.com/office/drawing/2014/main" id="{75D0FCBD-7F78-D743-AE37-CE82B0B2A4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 rot="10800000">
            <a:off x="3166048" y="274638"/>
            <a:ext cx="2591903" cy="4607828"/>
          </a:xfrm>
          <a:prstGeom prst="rect">
            <a:avLst/>
          </a:prstGeom>
        </p:spPr>
      </p:pic>
      <p:pic>
        <p:nvPicPr>
          <p:cNvPr id="8" name="IMG_2357.MOV" descr="IMG_2357.MOV">
            <a:hlinkClick r:id="" action="ppaction://media"/>
            <a:extLst>
              <a:ext uri="{FF2B5EF4-FFF2-40B4-BE49-F238E27FC236}">
                <a16:creationId xmlns:a16="http://schemas.microsoft.com/office/drawing/2014/main" id="{FD18548B-436D-48F5-9458-903E33BCA25B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126800" y="274638"/>
            <a:ext cx="2560000" cy="1440000"/>
          </a:xfrm>
          <a:prstGeom prst="rect">
            <a:avLst/>
          </a:prstGeom>
        </p:spPr>
      </p:pic>
      <p:pic>
        <p:nvPicPr>
          <p:cNvPr id="6" name="3d printing 1">
            <a:hlinkClick r:id="" action="ppaction://media"/>
            <a:extLst>
              <a:ext uri="{FF2B5EF4-FFF2-40B4-BE49-F238E27FC236}">
                <a16:creationId xmlns:a16="http://schemas.microsoft.com/office/drawing/2014/main" id="{B9807101-884E-47B3-A422-C7329CDB689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" y="274638"/>
            <a:ext cx="2340000" cy="2340000"/>
          </a:xfrm>
          <a:prstGeom prst="rect">
            <a:avLst/>
          </a:prstGeom>
        </p:spPr>
      </p:pic>
      <p:pic>
        <p:nvPicPr>
          <p:cNvPr id="7" name="3d printing 2">
            <a:hlinkClick r:id="" action="ppaction://media"/>
            <a:extLst>
              <a:ext uri="{FF2B5EF4-FFF2-40B4-BE49-F238E27FC236}">
                <a16:creationId xmlns:a16="http://schemas.microsoft.com/office/drawing/2014/main" id="{14D47993-B080-418C-8639-0733F9D34807}"/>
              </a:ext>
            </a:extLst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8">
                  <p14:trim end="13976.9999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57200" y="2924944"/>
            <a:ext cx="2340000" cy="2340000"/>
          </a:xfrm>
          <a:prstGeom prst="rect">
            <a:avLst/>
          </a:prstGeom>
        </p:spPr>
      </p:pic>
      <p:pic>
        <p:nvPicPr>
          <p:cNvPr id="11" name="22831685_293579134470963_6182569297622073344_n">
            <a:hlinkClick r:id="" action="ppaction://media"/>
            <a:extLst>
              <a:ext uri="{FF2B5EF4-FFF2-40B4-BE49-F238E27FC236}">
                <a16:creationId xmlns:a16="http://schemas.microsoft.com/office/drawing/2014/main" id="{E8A1424A-4C3A-4607-8A37-D1E8ED5F59C5}"/>
              </a:ext>
            </a:extLst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126800" y="2052416"/>
            <a:ext cx="2559600" cy="255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500262E-7EA1-4AE5-846C-AE1EE8E85C8A}"/>
              </a:ext>
            </a:extLst>
          </p:cNvPr>
          <p:cNvSpPr txBox="1"/>
          <p:nvPr/>
        </p:nvSpPr>
        <p:spPr>
          <a:xfrm>
            <a:off x="3166047" y="5013176"/>
            <a:ext cx="55203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WATCH SOME OF OUR EQUIPMENT IN ACTION</a:t>
            </a:r>
          </a:p>
        </p:txBody>
      </p:sp>
    </p:spTree>
    <p:extLst>
      <p:ext uri="{BB962C8B-B14F-4D97-AF65-F5344CB8AC3E}">
        <p14:creationId xmlns:p14="http://schemas.microsoft.com/office/powerpoint/2010/main" val="79738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30000">
        <p:fade/>
      </p:transition>
    </mc:Choice>
    <mc:Fallback xmlns="">
      <p:transition spd="med" advClick="0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8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10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55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6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>
              <p:cMediaNode vol="80000" mute="1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 mute="1">
                <p:cTn id="18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 mute="1">
                <p:cTn id="1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494</TotalTime>
  <Words>249</Words>
  <Application>Microsoft Office PowerPoint</Application>
  <PresentationFormat>On-screen Show (4:3)</PresentationFormat>
  <Paragraphs>68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ELECTRICITY/ELECTRONICS TECHNOLOGY</vt:lpstr>
      <vt:lpstr>GRAPHIC COMMUNICATION TECHNOLOGY</vt:lpstr>
      <vt:lpstr>METALWORK TECHNOLOGY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 Owen</dc:creator>
  <cp:lastModifiedBy>Dana Plantje</cp:lastModifiedBy>
  <cp:revision>38</cp:revision>
  <dcterms:created xsi:type="dcterms:W3CDTF">2015-10-14T18:33:43Z</dcterms:created>
  <dcterms:modified xsi:type="dcterms:W3CDTF">2022-02-14T18:24:18Z</dcterms:modified>
</cp:coreProperties>
</file>