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2" r:id="rId4"/>
    <p:sldId id="279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C7E07-2BEA-400D-A21E-68340C02AC36}" v="212" dt="2022-02-15T02:44:43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 autoAdjust="0"/>
    <p:restoredTop sz="94694"/>
  </p:normalViewPr>
  <p:slideViewPr>
    <p:cSldViewPr>
      <p:cViewPr varScale="1">
        <p:scale>
          <a:sx n="141" d="100"/>
          <a:sy n="141" d="100"/>
        </p:scale>
        <p:origin x="902" y="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Plantje" userId="4eb318a7-2591-46fd-974e-e627416c371a" providerId="ADAL" clId="{869C7E07-2BEA-400D-A21E-68340C02AC36}"/>
    <pc:docChg chg="undo custSel modSld">
      <pc:chgData name="Dana Plantje" userId="4eb318a7-2591-46fd-974e-e627416c371a" providerId="ADAL" clId="{869C7E07-2BEA-400D-A21E-68340C02AC36}" dt="2022-02-15T02:44:43.686" v="211" actId="478"/>
      <pc:docMkLst>
        <pc:docMk/>
      </pc:docMkLst>
      <pc:sldChg chg="addSp delSp modSp modTransition">
        <pc:chgData name="Dana Plantje" userId="4eb318a7-2591-46fd-974e-e627416c371a" providerId="ADAL" clId="{869C7E07-2BEA-400D-A21E-68340C02AC36}" dt="2022-02-15T02:42:45.570" v="199" actId="1036"/>
        <pc:sldMkLst>
          <pc:docMk/>
          <pc:sldMk cId="671378779" sldId="272"/>
        </pc:sldMkLst>
        <pc:spChg chg="mod">
          <ac:chgData name="Dana Plantje" userId="4eb318a7-2591-46fd-974e-e627416c371a" providerId="ADAL" clId="{869C7E07-2BEA-400D-A21E-68340C02AC36}" dt="2022-02-15T02:38:57.143" v="174" actId="1036"/>
          <ac:spMkLst>
            <pc:docMk/>
            <pc:sldMk cId="671378779" sldId="272"/>
            <ac:spMk id="2" creationId="{80C690EB-9F24-564D-9EF5-7FC45E3A5ECD}"/>
          </ac:spMkLst>
        </pc:spChg>
        <pc:spChg chg="mod">
          <ac:chgData name="Dana Plantje" userId="4eb318a7-2591-46fd-974e-e627416c371a" providerId="ADAL" clId="{869C7E07-2BEA-400D-A21E-68340C02AC36}" dt="2022-02-15T02:38:57.143" v="174" actId="1036"/>
          <ac:spMkLst>
            <pc:docMk/>
            <pc:sldMk cId="671378779" sldId="272"/>
            <ac:spMk id="11" creationId="{F9AD952C-11F3-4DF1-AA66-68D1B99FB99C}"/>
          </ac:spMkLst>
        </pc:spChg>
        <pc:picChg chg="add mod ord">
          <ac:chgData name="Dana Plantje" userId="4eb318a7-2591-46fd-974e-e627416c371a" providerId="ADAL" clId="{869C7E07-2BEA-400D-A21E-68340C02AC36}" dt="2022-02-15T02:42:45.570" v="199" actId="1036"/>
          <ac:picMkLst>
            <pc:docMk/>
            <pc:sldMk cId="671378779" sldId="272"/>
            <ac:picMk id="6" creationId="{A808B0CB-4A71-478A-ABF0-1E7059B0FBB2}"/>
          </ac:picMkLst>
        </pc:picChg>
        <pc:picChg chg="add del">
          <ac:chgData name="Dana Plantje" userId="4eb318a7-2591-46fd-974e-e627416c371a" providerId="ADAL" clId="{869C7E07-2BEA-400D-A21E-68340C02AC36}" dt="2022-02-15T02:42:44.921" v="198"/>
          <ac:picMkLst>
            <pc:docMk/>
            <pc:sldMk cId="671378779" sldId="272"/>
            <ac:picMk id="7" creationId="{17A67576-37B5-42FC-A3E0-E4003B9C8241}"/>
          </ac:picMkLst>
        </pc:picChg>
      </pc:sldChg>
      <pc:sldChg chg="addSp modSp modTransition">
        <pc:chgData name="Dana Plantje" userId="4eb318a7-2591-46fd-974e-e627416c371a" providerId="ADAL" clId="{869C7E07-2BEA-400D-A21E-68340C02AC36}" dt="2022-02-15T02:41:18.205" v="188" actId="1076"/>
        <pc:sldMkLst>
          <pc:docMk/>
          <pc:sldMk cId="240102292" sldId="275"/>
        </pc:sldMkLst>
        <pc:spChg chg="mod">
          <ac:chgData name="Dana Plantje" userId="4eb318a7-2591-46fd-974e-e627416c371a" providerId="ADAL" clId="{869C7E07-2BEA-400D-A21E-68340C02AC36}" dt="2022-02-15T02:36:49.650" v="127" actId="15"/>
          <ac:spMkLst>
            <pc:docMk/>
            <pc:sldMk cId="240102292" sldId="275"/>
            <ac:spMk id="2" creationId="{80C690EB-9F24-564D-9EF5-7FC45E3A5ECD}"/>
          </ac:spMkLst>
        </pc:spChg>
        <pc:spChg chg="mod">
          <ac:chgData name="Dana Plantje" userId="4eb318a7-2591-46fd-974e-e627416c371a" providerId="ADAL" clId="{869C7E07-2BEA-400D-A21E-68340C02AC36}" dt="2022-02-15T02:36:20.803" v="122" actId="1036"/>
          <ac:spMkLst>
            <pc:docMk/>
            <pc:sldMk cId="240102292" sldId="275"/>
            <ac:spMk id="7" creationId="{D0CA0E5C-02E2-3441-AB85-5E0C1888DAD9}"/>
          </ac:spMkLst>
        </pc:spChg>
        <pc:spChg chg="mod">
          <ac:chgData name="Dana Plantje" userId="4eb318a7-2591-46fd-974e-e627416c371a" providerId="ADAL" clId="{869C7E07-2BEA-400D-A21E-68340C02AC36}" dt="2022-02-15T02:36:20.803" v="122" actId="1036"/>
          <ac:spMkLst>
            <pc:docMk/>
            <pc:sldMk cId="240102292" sldId="275"/>
            <ac:spMk id="9" creationId="{191D45AC-861D-1B43-8C45-C4037803B5E5}"/>
          </ac:spMkLst>
        </pc:spChg>
        <pc:spChg chg="mod">
          <ac:chgData name="Dana Plantje" userId="4eb318a7-2591-46fd-974e-e627416c371a" providerId="ADAL" clId="{869C7E07-2BEA-400D-A21E-68340C02AC36}" dt="2022-02-15T02:36:32.401" v="124" actId="14100"/>
          <ac:spMkLst>
            <pc:docMk/>
            <pc:sldMk cId="240102292" sldId="275"/>
            <ac:spMk id="11" creationId="{F9AD952C-11F3-4DF1-AA66-68D1B99FB99C}"/>
          </ac:spMkLst>
        </pc:spChg>
        <pc:picChg chg="add mod ord">
          <ac:chgData name="Dana Plantje" userId="4eb318a7-2591-46fd-974e-e627416c371a" providerId="ADAL" clId="{869C7E07-2BEA-400D-A21E-68340C02AC36}" dt="2022-02-15T02:41:18.205" v="188" actId="1076"/>
          <ac:picMkLst>
            <pc:docMk/>
            <pc:sldMk cId="240102292" sldId="275"/>
            <ac:picMk id="12" creationId="{02EFB0C9-89CA-42F2-B734-AC786E6C343B}"/>
          </ac:picMkLst>
        </pc:picChg>
      </pc:sldChg>
      <pc:sldChg chg="addSp delSp modSp modTransition">
        <pc:chgData name="Dana Plantje" userId="4eb318a7-2591-46fd-974e-e627416c371a" providerId="ADAL" clId="{869C7E07-2BEA-400D-A21E-68340C02AC36}" dt="2022-02-15T02:43:40.299" v="205" actId="478"/>
        <pc:sldMkLst>
          <pc:docMk/>
          <pc:sldMk cId="2310510535" sldId="278"/>
        </pc:sldMkLst>
        <pc:picChg chg="add del mod">
          <ac:chgData name="Dana Plantje" userId="4eb318a7-2591-46fd-974e-e627416c371a" providerId="ADAL" clId="{869C7E07-2BEA-400D-A21E-68340C02AC36}" dt="2022-02-15T02:43:40.299" v="205" actId="478"/>
          <ac:picMkLst>
            <pc:docMk/>
            <pc:sldMk cId="2310510535" sldId="278"/>
            <ac:picMk id="10" creationId="{83EFEF24-ECFB-4602-ACB2-501A8D58FA0E}"/>
          </ac:picMkLst>
        </pc:picChg>
      </pc:sldChg>
      <pc:sldChg chg="addSp delSp modSp modTransition">
        <pc:chgData name="Dana Plantje" userId="4eb318a7-2591-46fd-974e-e627416c371a" providerId="ADAL" clId="{869C7E07-2BEA-400D-A21E-68340C02AC36}" dt="2022-02-15T02:44:43.686" v="211" actId="478"/>
        <pc:sldMkLst>
          <pc:docMk/>
          <pc:sldMk cId="637845350" sldId="279"/>
        </pc:sldMkLst>
        <pc:spChg chg="mod">
          <ac:chgData name="Dana Plantje" userId="4eb318a7-2591-46fd-974e-e627416c371a" providerId="ADAL" clId="{869C7E07-2BEA-400D-A21E-68340C02AC36}" dt="2022-02-15T02:39:02.291" v="176" actId="1036"/>
          <ac:spMkLst>
            <pc:docMk/>
            <pc:sldMk cId="637845350" sldId="279"/>
            <ac:spMk id="2" creationId="{80C690EB-9F24-564D-9EF5-7FC45E3A5ECD}"/>
          </ac:spMkLst>
        </pc:spChg>
        <pc:spChg chg="mod">
          <ac:chgData name="Dana Plantje" userId="4eb318a7-2591-46fd-974e-e627416c371a" providerId="ADAL" clId="{869C7E07-2BEA-400D-A21E-68340C02AC36}" dt="2022-02-15T02:39:02.291" v="176" actId="1036"/>
          <ac:spMkLst>
            <pc:docMk/>
            <pc:sldMk cId="637845350" sldId="279"/>
            <ac:spMk id="11" creationId="{F9AD952C-11F3-4DF1-AA66-68D1B99FB99C}"/>
          </ac:spMkLst>
        </pc:spChg>
        <pc:picChg chg="add del mod ord">
          <ac:chgData name="Dana Plantje" userId="4eb318a7-2591-46fd-974e-e627416c371a" providerId="ADAL" clId="{869C7E07-2BEA-400D-A21E-68340C02AC36}" dt="2022-02-15T02:43:55.094" v="206" actId="478"/>
          <ac:picMkLst>
            <pc:docMk/>
            <pc:sldMk cId="637845350" sldId="279"/>
            <ac:picMk id="6" creationId="{14187295-B1CE-43E4-8B1C-2C9DB56C32E4}"/>
          </ac:picMkLst>
        </pc:picChg>
        <pc:picChg chg="add del mod ord">
          <ac:chgData name="Dana Plantje" userId="4eb318a7-2591-46fd-974e-e627416c371a" providerId="ADAL" clId="{869C7E07-2BEA-400D-A21E-68340C02AC36}" dt="2022-02-15T02:44:43.686" v="211" actId="478"/>
          <ac:picMkLst>
            <pc:docMk/>
            <pc:sldMk cId="637845350" sldId="279"/>
            <ac:picMk id="7" creationId="{1EED401A-BCC0-4553-9136-95A25BC70723}"/>
          </ac:picMkLst>
        </pc:picChg>
        <pc:picChg chg="add">
          <ac:chgData name="Dana Plantje" userId="4eb318a7-2591-46fd-974e-e627416c371a" providerId="ADAL" clId="{869C7E07-2BEA-400D-A21E-68340C02AC36}" dt="2022-02-15T02:44:40.520" v="210"/>
          <ac:picMkLst>
            <pc:docMk/>
            <pc:sldMk cId="637845350" sldId="279"/>
            <ac:picMk id="9" creationId="{61B20CD0-B6E3-418A-9E9B-82AD29DE07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1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2FFB-C005-4DAC-A766-D453ADFC1B2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360C-6178-41A0-A895-205A4BAF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927565-62D7-A840-BFC5-817BCC7B5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" t="18740" r="1819" b="4524"/>
          <a:stretch/>
        </p:blipFill>
        <p:spPr>
          <a:xfrm>
            <a:off x="-11115" y="0"/>
            <a:ext cx="9155115" cy="54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EFB0C9-89CA-42F2-B734-AC786E6C3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" t="18740" r="1819" b="4524"/>
          <a:stretch/>
        </p:blipFill>
        <p:spPr>
          <a:xfrm>
            <a:off x="457200" y="230388"/>
            <a:ext cx="2326128" cy="138869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AD952C-11F3-4DF1-AA66-68D1B99FB99C}"/>
              </a:ext>
            </a:extLst>
          </p:cNvPr>
          <p:cNvSpPr/>
          <p:nvPr/>
        </p:nvSpPr>
        <p:spPr>
          <a:xfrm>
            <a:off x="539552" y="2080994"/>
            <a:ext cx="8064896" cy="2842175"/>
          </a:xfrm>
          <a:prstGeom prst="roundRect">
            <a:avLst>
              <a:gd name="adj" fmla="val 6024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1E4F4B-375F-49FB-AF5E-BC890E4A35AE}"/>
              </a:ext>
            </a:extLst>
          </p:cNvPr>
          <p:cNvSpPr/>
          <p:nvPr/>
        </p:nvSpPr>
        <p:spPr>
          <a:xfrm>
            <a:off x="457200" y="1619508"/>
            <a:ext cx="8229600" cy="36933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BA25E-A506-4E8B-AD53-E402F3DE6DB8}"/>
              </a:ext>
            </a:extLst>
          </p:cNvPr>
          <p:cNvSpPr txBox="1"/>
          <p:nvPr/>
        </p:nvSpPr>
        <p:spPr>
          <a:xfrm>
            <a:off x="539552" y="1619508"/>
            <a:ext cx="8064896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COURSE DESCRIPTION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690EB-9F24-564D-9EF5-7FC45E3A5ECD}"/>
              </a:ext>
            </a:extLst>
          </p:cNvPr>
          <p:cNvSpPr txBox="1"/>
          <p:nvPr/>
        </p:nvSpPr>
        <p:spPr>
          <a:xfrm>
            <a:off x="539552" y="206084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/>
                <a:ea typeface="Times New Roman" panose="02020603050405020304" pitchFamily="18" charset="0"/>
              </a:rPr>
              <a:t>The Applied Commerce stream begins with</a:t>
            </a:r>
            <a:r>
              <a:rPr lang="en-CA" dirty="0"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this introductory course that allows students to sample the various </a:t>
            </a:r>
            <a:r>
              <a:rPr lang="en-CA" dirty="0">
                <a:ea typeface="Times New Roman" panose="02020603050405020304" pitchFamily="18" charset="0"/>
              </a:rPr>
              <a:t>topics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within the applied commerce education program. The course offers students the opportunity to explore commerce-related topics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E</a:t>
            </a:r>
            <a:r>
              <a:rPr lang="en-US" dirty="0">
                <a:effectLst/>
                <a:ea typeface="Times New Roman" panose="02020603050405020304" pitchFamily="18" charset="0"/>
              </a:rPr>
              <a:t>conomics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E</a:t>
            </a:r>
            <a:r>
              <a:rPr lang="en-US" dirty="0">
                <a:effectLst/>
                <a:ea typeface="Times New Roman" panose="02020603050405020304" pitchFamily="18" charset="0"/>
              </a:rPr>
              <a:t>ntrepreneurship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ea typeface="Times New Roman" panose="02020603050405020304" pitchFamily="18" charset="0"/>
              </a:rPr>
              <a:t>usiness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M</a:t>
            </a:r>
            <a:r>
              <a:rPr lang="en-US" dirty="0">
                <a:effectLst/>
                <a:ea typeface="Times New Roman" panose="02020603050405020304" pitchFamily="18" charset="0"/>
              </a:rPr>
              <a:t>arketing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dirty="0">
                <a:effectLst/>
                <a:ea typeface="Times New Roman" panose="02020603050405020304" pitchFamily="18" charset="0"/>
              </a:rPr>
              <a:t>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</a:rPr>
              <a:t>F</a:t>
            </a:r>
            <a:r>
              <a:rPr lang="en-US" dirty="0">
                <a:effectLst/>
                <a:ea typeface="Times New Roman" panose="02020603050405020304" pitchFamily="18" charset="0"/>
              </a:rPr>
              <a:t>inance</a:t>
            </a:r>
            <a:endParaRPr lang="en-CA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EC4AA-637D-7345-B6CF-C07BE6AD7F75}"/>
              </a:ext>
            </a:extLst>
          </p:cNvPr>
          <p:cNvSpPr txBox="1"/>
          <p:nvPr/>
        </p:nvSpPr>
        <p:spPr>
          <a:xfrm>
            <a:off x="3947516" y="238629"/>
            <a:ext cx="4739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dirty="0">
                <a:latin typeface="+mj-lt"/>
              </a:rPr>
              <a:t>BUSINESS INNOVATIONS </a:t>
            </a:r>
            <a:endParaRPr lang="en-US" sz="4000" dirty="0">
              <a:latin typeface="+mj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CA0E5C-02E2-3441-AB85-5E0C1888DAD9}"/>
              </a:ext>
            </a:extLst>
          </p:cNvPr>
          <p:cNvSpPr/>
          <p:nvPr/>
        </p:nvSpPr>
        <p:spPr>
          <a:xfrm>
            <a:off x="512854" y="5014916"/>
            <a:ext cx="8064896" cy="646331"/>
          </a:xfrm>
          <a:prstGeom prst="roundRect">
            <a:avLst>
              <a:gd name="adj" fmla="val 6024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D45AC-861D-1B43-8C45-C4037803B5E5}"/>
              </a:ext>
            </a:extLst>
          </p:cNvPr>
          <p:cNvSpPr txBox="1"/>
          <p:nvPr/>
        </p:nvSpPr>
        <p:spPr>
          <a:xfrm>
            <a:off x="539552" y="5014917"/>
            <a:ext cx="803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effectLst/>
                <a:ea typeface="Calibri" panose="020F0502020204030204" pitchFamily="34" charset="0"/>
              </a:rPr>
              <a:t>Throughout the course, students will apply the concepts and strategies they learn to a variety of creative business projects or simulations.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08B0CB-4A71-478A-ABF0-1E7059B0F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" t="18740" r="1819" b="4524"/>
          <a:stretch/>
        </p:blipFill>
        <p:spPr>
          <a:xfrm>
            <a:off x="5832647" y="4149080"/>
            <a:ext cx="2771800" cy="165475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AD952C-11F3-4DF1-AA66-68D1B99FB99C}"/>
              </a:ext>
            </a:extLst>
          </p:cNvPr>
          <p:cNvSpPr/>
          <p:nvPr/>
        </p:nvSpPr>
        <p:spPr>
          <a:xfrm>
            <a:off x="539552" y="1009760"/>
            <a:ext cx="8064896" cy="3139320"/>
          </a:xfrm>
          <a:prstGeom prst="roundRect">
            <a:avLst>
              <a:gd name="adj" fmla="val 2486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1E4F4B-375F-49FB-AF5E-BC890E4A35AE}"/>
              </a:ext>
            </a:extLst>
          </p:cNvPr>
          <p:cNvSpPr/>
          <p:nvPr/>
        </p:nvSpPr>
        <p:spPr>
          <a:xfrm>
            <a:off x="457200" y="203903"/>
            <a:ext cx="8229600" cy="61310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BA25E-A506-4E8B-AD53-E402F3DE6DB8}"/>
              </a:ext>
            </a:extLst>
          </p:cNvPr>
          <p:cNvSpPr txBox="1"/>
          <p:nvPr/>
        </p:nvSpPr>
        <p:spPr>
          <a:xfrm>
            <a:off x="539552" y="325788"/>
            <a:ext cx="8064896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Applied Commerce courses allow a student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690EB-9F24-564D-9EF5-7FC45E3A5ECD}"/>
              </a:ext>
            </a:extLst>
          </p:cNvPr>
          <p:cNvSpPr txBox="1"/>
          <p:nvPr/>
        </p:nvSpPr>
        <p:spPr>
          <a:xfrm>
            <a:off x="539551" y="1009759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Gain valuable skills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Problem-Solving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Critical Thinking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Creativity &amp; Innovation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Independent Thinking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Professional behaviour and comportment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Explore topics through project based learning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2C3135"/>
                </a:solidFill>
                <a:latin typeface="Open Sans" panose="020F0502020204030204" pitchFamily="34" charset="0"/>
              </a:rPr>
              <a:t>A</a:t>
            </a: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pply what they’ve learned to real-world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F0502020204030204" pitchFamily="34" charset="0"/>
              </a:rPr>
              <a:t>Prepare for post-secondary education in Business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671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AD952C-11F3-4DF1-AA66-68D1B99FB99C}"/>
              </a:ext>
            </a:extLst>
          </p:cNvPr>
          <p:cNvSpPr/>
          <p:nvPr/>
        </p:nvSpPr>
        <p:spPr>
          <a:xfrm>
            <a:off x="539552" y="998726"/>
            <a:ext cx="8064896" cy="2862322"/>
          </a:xfrm>
          <a:prstGeom prst="roundRect">
            <a:avLst>
              <a:gd name="adj" fmla="val 2486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1E4F4B-375F-49FB-AF5E-BC890E4A35AE}"/>
              </a:ext>
            </a:extLst>
          </p:cNvPr>
          <p:cNvSpPr/>
          <p:nvPr/>
        </p:nvSpPr>
        <p:spPr>
          <a:xfrm>
            <a:off x="457200" y="203903"/>
            <a:ext cx="8229600" cy="61310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BA25E-A506-4E8B-AD53-E402F3DE6DB8}"/>
              </a:ext>
            </a:extLst>
          </p:cNvPr>
          <p:cNvSpPr txBox="1"/>
          <p:nvPr/>
        </p:nvSpPr>
        <p:spPr>
          <a:xfrm>
            <a:off x="539552" y="325788"/>
            <a:ext cx="8064896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B0606030504020204" pitchFamily="34" charset="0"/>
              </a:rPr>
              <a:t>Every Applied Commerce course has these ten common core goals: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690EB-9F24-564D-9EF5-7FC45E3A5ECD}"/>
              </a:ext>
            </a:extLst>
          </p:cNvPr>
          <p:cNvSpPr txBox="1"/>
          <p:nvPr/>
        </p:nvSpPr>
        <p:spPr>
          <a:xfrm>
            <a:off x="539551" y="998725"/>
            <a:ext cx="8064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B0606030504020204" pitchFamily="34" charset="0"/>
              </a:rPr>
              <a:t>Demonstrate critical, creative and innovative thinking</a:t>
            </a:r>
          </a:p>
          <a:p>
            <a:pPr marL="342900" indent="-342900">
              <a:buFont typeface="+mj-lt"/>
              <a:buAutoNum type="arabicPeriod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B0606030504020204" pitchFamily="34" charset="0"/>
              </a:rPr>
              <a:t>Employ current and emerging technologies in business and industry</a:t>
            </a:r>
          </a:p>
          <a:p>
            <a:pPr marL="342900" indent="-342900">
              <a:buFont typeface="+mj-lt"/>
              <a:buAutoNum type="arabicPeriod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B0606030504020204" pitchFamily="34" charset="0"/>
              </a:rPr>
              <a:t>Demonstrate business communication skills</a:t>
            </a:r>
          </a:p>
          <a:p>
            <a:pPr marL="342900" indent="-342900">
              <a:buFont typeface="+mj-lt"/>
              <a:buAutoNum type="arabicPeriod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B0606030504020204" pitchFamily="34" charset="0"/>
              </a:rPr>
              <a:t>Demonstrate an understanding of ethical and legal standards</a:t>
            </a:r>
          </a:p>
          <a:p>
            <a:pPr marL="342900" indent="-342900">
              <a:buFont typeface="+mj-lt"/>
              <a:buAutoNum type="arabicPeriod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B0606030504020204" pitchFamily="34" charset="0"/>
              </a:rPr>
              <a:t>Identify the influences and trends of innovative sources for business</a:t>
            </a:r>
          </a:p>
          <a:p>
            <a:pPr marL="342900" indent="-342900">
              <a:buFont typeface="+mj-lt"/>
              <a:buAutoNum type="arabicPeriod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B0606030504020204" pitchFamily="34" charset="0"/>
              </a:rPr>
              <a:t>Demonstrate an awareness of sustainability in business</a:t>
            </a:r>
          </a:p>
          <a:p>
            <a:pPr marL="342900" indent="-342900">
              <a:buFont typeface="+mj-lt"/>
              <a:buAutoNum type="arabicPeriod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B0606030504020204" pitchFamily="34" charset="0"/>
              </a:rPr>
              <a:t>Explore the impact culture and diversity has on business</a:t>
            </a:r>
          </a:p>
          <a:p>
            <a:pPr marL="342900" indent="-342900">
              <a:buFont typeface="+mj-lt"/>
              <a:buAutoNum type="arabicPeriod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B0606030504020204" pitchFamily="34" charset="0"/>
              </a:rPr>
              <a:t>Describe and demonstrate employability skills</a:t>
            </a:r>
          </a:p>
          <a:p>
            <a:pPr marL="342900" indent="-342900">
              <a:buFont typeface="+mj-lt"/>
              <a:buAutoNum type="arabicPeriod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B0606030504020204" pitchFamily="34" charset="0"/>
              </a:rPr>
              <a:t>Explore education and career opportunities</a:t>
            </a:r>
          </a:p>
          <a:p>
            <a:pPr marL="342900" indent="-342900">
              <a:buFont typeface="+mj-lt"/>
              <a:buAutoNum type="arabicPeriod"/>
            </a:pPr>
            <a:r>
              <a:rPr lang="en-CA" b="0" i="0" u="none" strike="noStrike" dirty="0">
                <a:solidFill>
                  <a:srgbClr val="2C3135"/>
                </a:solidFill>
                <a:effectLst/>
                <a:latin typeface="Open Sans" panose="020B0606030504020204" pitchFamily="34" charset="0"/>
              </a:rPr>
              <a:t>Analyze the role of business in society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B20CD0-B6E3-418A-9E9B-82AD29DE0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" t="18740" r="1819" b="4524"/>
          <a:stretch/>
        </p:blipFill>
        <p:spPr>
          <a:xfrm>
            <a:off x="5832647" y="4149080"/>
            <a:ext cx="2771800" cy="16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4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2FF082-6775-5C4F-B5F6-11E5EDEEB4E3}"/>
              </a:ext>
            </a:extLst>
          </p:cNvPr>
          <p:cNvSpPr/>
          <p:nvPr/>
        </p:nvSpPr>
        <p:spPr>
          <a:xfrm>
            <a:off x="5308516" y="4912938"/>
            <a:ext cx="3144211" cy="64633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2C3135"/>
                </a:solidFill>
              </a:rPr>
              <a:t>BUSINESS MANAGEMENT 40S</a:t>
            </a:r>
            <a:endParaRPr lang="en-US" dirty="0">
              <a:solidFill>
                <a:srgbClr val="2C3135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DB8C8A-83DE-D04A-8DBE-916E3090A576}"/>
              </a:ext>
            </a:extLst>
          </p:cNvPr>
          <p:cNvSpPr/>
          <p:nvPr/>
        </p:nvSpPr>
        <p:spPr>
          <a:xfrm>
            <a:off x="2164307" y="2607256"/>
            <a:ext cx="3144211" cy="64633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2C3135"/>
                </a:solidFill>
              </a:rPr>
              <a:t>CREATIVE PROMOTIONS 20S</a:t>
            </a:r>
            <a:endParaRPr lang="en-US" dirty="0">
              <a:solidFill>
                <a:srgbClr val="2C3135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A3D25F-0D68-7C4B-AE84-C051152DDA69}"/>
              </a:ext>
            </a:extLst>
          </p:cNvPr>
          <p:cNvSpPr/>
          <p:nvPr/>
        </p:nvSpPr>
        <p:spPr>
          <a:xfrm>
            <a:off x="3736411" y="3760097"/>
            <a:ext cx="3144211" cy="64633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2C3135"/>
                </a:solidFill>
              </a:rPr>
              <a:t>ACCOUNTING ESSENTIALS 30S</a:t>
            </a:r>
            <a:endParaRPr lang="en-US" dirty="0">
              <a:solidFill>
                <a:srgbClr val="2C3135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5DFE53-6975-DB41-BF0D-CEC21FFFB03D}"/>
              </a:ext>
            </a:extLst>
          </p:cNvPr>
          <p:cNvSpPr/>
          <p:nvPr/>
        </p:nvSpPr>
        <p:spPr>
          <a:xfrm>
            <a:off x="592201" y="1462810"/>
            <a:ext cx="3144211" cy="64633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2C3135"/>
                </a:solidFill>
              </a:rPr>
              <a:t>BUSINESS INNOVATIONS 10S</a:t>
            </a:r>
            <a:endParaRPr lang="en-US" dirty="0">
              <a:solidFill>
                <a:srgbClr val="2C313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D5EE4A-3564-EE4D-9669-4DB5E32BB6B3}"/>
              </a:ext>
            </a:extLst>
          </p:cNvPr>
          <p:cNvSpPr txBox="1"/>
          <p:nvPr/>
        </p:nvSpPr>
        <p:spPr>
          <a:xfrm>
            <a:off x="1605041" y="139371"/>
            <a:ext cx="6946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000" dirty="0">
                <a:latin typeface="+mj-lt"/>
              </a:rPr>
              <a:t>APPLIED COMMERCE STREAM AT SHAFTESBURY</a:t>
            </a:r>
            <a:endParaRPr lang="en-US" sz="4000" dirty="0">
              <a:latin typeface="+mj-lt"/>
            </a:endParaRP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77A72F23-A50C-A144-9797-ECC3EEC3D24D}"/>
              </a:ext>
            </a:extLst>
          </p:cNvPr>
          <p:cNvSpPr/>
          <p:nvPr/>
        </p:nvSpPr>
        <p:spPr>
          <a:xfrm rot="5400000">
            <a:off x="7015851" y="3975322"/>
            <a:ext cx="807755" cy="86221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Bent 22">
            <a:extLst>
              <a:ext uri="{FF2B5EF4-FFF2-40B4-BE49-F238E27FC236}">
                <a16:creationId xmlns:a16="http://schemas.microsoft.com/office/drawing/2014/main" id="{A6D13B85-A439-AB42-BD9C-BCE708C0687C}"/>
              </a:ext>
            </a:extLst>
          </p:cNvPr>
          <p:cNvSpPr/>
          <p:nvPr/>
        </p:nvSpPr>
        <p:spPr>
          <a:xfrm rot="5400000">
            <a:off x="5439007" y="2822481"/>
            <a:ext cx="807755" cy="86221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12FE0CDD-0DBA-9B45-8F09-2F389B66E217}"/>
              </a:ext>
            </a:extLst>
          </p:cNvPr>
          <p:cNvSpPr/>
          <p:nvPr/>
        </p:nvSpPr>
        <p:spPr>
          <a:xfrm rot="5400000">
            <a:off x="3866093" y="1678035"/>
            <a:ext cx="807755" cy="86221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1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218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Owen</dc:creator>
  <cp:lastModifiedBy>Dana Plantje</cp:lastModifiedBy>
  <cp:revision>38</cp:revision>
  <dcterms:created xsi:type="dcterms:W3CDTF">2015-10-14T18:33:43Z</dcterms:created>
  <dcterms:modified xsi:type="dcterms:W3CDTF">2022-02-15T02:44:49Z</dcterms:modified>
</cp:coreProperties>
</file>